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75" r:id="rId4"/>
    <p:sldId id="274" r:id="rId5"/>
    <p:sldId id="278" r:id="rId6"/>
    <p:sldId id="277" r:id="rId7"/>
    <p:sldId id="276" r:id="rId8"/>
    <p:sldId id="265" r:id="rId9"/>
    <p:sldId id="267" r:id="rId10"/>
    <p:sldId id="281" r:id="rId11"/>
    <p:sldId id="266" r:id="rId12"/>
    <p:sldId id="282" r:id="rId13"/>
    <p:sldId id="280" r:id="rId14"/>
    <p:sldId id="270" r:id="rId15"/>
    <p:sldId id="273" r:id="rId16"/>
    <p:sldId id="279" r:id="rId17"/>
    <p:sldId id="268" r:id="rId18"/>
    <p:sldId id="271" r:id="rId19"/>
    <p:sldId id="269" r:id="rId20"/>
    <p:sldId id="272" r:id="rId2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2858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1176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97635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7663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8285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6204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2122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3812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73003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40873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476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FF582-1A7F-4E83-8535-342E79A3151A}" type="datetimeFigureOut">
              <a:rPr lang="zh-CN" altLang="en-US" smtClean="0">
                <a:solidFill>
                  <a:prstClr val="black">
                    <a:tint val="75000"/>
                  </a:prstClr>
                </a:solidFill>
              </a:rPr>
              <a:pPr/>
              <a:t>2017/10/17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82A1D6-3D65-441B-8785-D0BD2E57C02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97408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11.xml"/><Relationship Id="rId7" Type="http://schemas.openxmlformats.org/officeDocument/2006/relationships/slide" Target="slide5.xm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7.xml"/><Relationship Id="rId4" Type="http://schemas.openxmlformats.org/officeDocument/2006/relationships/slide" Target="slide9.xml"/></Relationships>
</file>

<file path=ppt/slides/_rels/slide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8024" y="4038163"/>
            <a:ext cx="4536504" cy="830997"/>
          </a:xfrm>
          <a:prstGeom prst="rect">
            <a:avLst/>
          </a:prstGeom>
          <a:noFill/>
        </p:spPr>
        <p:txBody>
          <a:bodyPr wrap="square" rtlCol="0">
            <a:spAutoFit/>
          </a:bodyPr>
          <a:lstStyle/>
          <a:p>
            <a:r>
              <a:rPr lang="en-US" altLang="zh-CN" sz="4800" dirty="0" smtClean="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a:t>
            </a:r>
            <a:r>
              <a:rPr lang="zh-CN" altLang="zh-CN" sz="4800" dirty="0" smtClean="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体验</a:t>
            </a:r>
            <a:r>
              <a:rPr lang="zh-CN" altLang="zh-CN" sz="4800" dirty="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活动</a:t>
            </a:r>
            <a:endParaRPr lang="zh-CN" altLang="en-US" sz="4800" dirty="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endParaRPr>
          </a:p>
        </p:txBody>
      </p:sp>
      <p:sp>
        <p:nvSpPr>
          <p:cNvPr id="6" name="矩形 5"/>
          <p:cNvSpPr/>
          <p:nvPr/>
        </p:nvSpPr>
        <p:spPr>
          <a:xfrm>
            <a:off x="2073526" y="1700808"/>
            <a:ext cx="3890809" cy="186204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115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非 遗</a:t>
            </a:r>
            <a:endParaRPr lang="zh-CN" altLang="en-US" sz="115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2773073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260648"/>
            <a:ext cx="8928992" cy="7109639"/>
          </a:xfrm>
          <a:prstGeom prst="rect">
            <a:avLst/>
          </a:prstGeom>
          <a:noFill/>
        </p:spPr>
        <p:txBody>
          <a:bodyPr wrap="square" rtlCol="0">
            <a:spAutoFit/>
          </a:bodyPr>
          <a:lstStyle/>
          <a:p>
            <a:pPr indent="457200" algn="ctr"/>
            <a:r>
              <a:rPr lang="zh-CN" altLang="zh-CN" sz="2400" dirty="0"/>
              <a:t>爱吃桃的毛猴</a:t>
            </a:r>
          </a:p>
          <a:p>
            <a:pPr indent="457200" algn="r"/>
            <a:r>
              <a:rPr lang="zh-CN" altLang="zh-CN" sz="2400" dirty="0"/>
              <a:t>李濛</a:t>
            </a:r>
          </a:p>
          <a:p>
            <a:pPr indent="457200"/>
            <a:r>
              <a:rPr lang="zh-CN" altLang="zh-CN" sz="2400" dirty="0" smtClean="0"/>
              <a:t>今天</a:t>
            </a:r>
            <a:r>
              <a:rPr lang="zh-CN" altLang="zh-CN" sz="2400" dirty="0"/>
              <a:t>，学校为了让我们  的认识中国的文化，所以让我们一起去非遗博物馆体验非遗手工制作。我们来到六会场体验了做毛猴，而且是一只爱吃桃的毛猴。</a:t>
            </a:r>
          </a:p>
          <a:p>
            <a:pPr indent="457200"/>
            <a:r>
              <a:rPr lang="zh-CN" altLang="zh-CN" sz="2400" dirty="0"/>
              <a:t>我们进去以后，老师给我们每人都发了材料，边发边讲毛猴的故事，主要讲的就是“一个人在药店里卖药，一天晚上他睡不着，就用药材做了一个像毛猴的东西，大家都很喜欢。”故事讲完了。老师就开始讲怎么做毛猴。我按照老师讲的先用一片树皮当大山粘在盒子的最左边，接着把泡沫当作石头粘在中间，然后把一个草当成树放进一个当作泥土的手工泥里面，再把手工泥粘在盒子的最右边，接着把毛茸茸的药材做毛猴的身体粘在石头上面，再把虫子的脚粘在身体的下面，又把虫子的头粘在身体的上面做头，最后把手和桃子一起粘上，小小的药材就被我的小手变成了一个毛猴。</a:t>
            </a:r>
          </a:p>
          <a:p>
            <a:pPr indent="457200"/>
            <a:r>
              <a:rPr lang="zh-CN" altLang="zh-CN" sz="2400" dirty="0"/>
              <a:t>手工毛猴就做完了。我还把故事和怎么做告诉了爸爸妈妈和朋友们，非遗是一门文化，也是一种智慧，我要多多学习“他”，传扬“他”！让更多的人知道“他”！</a:t>
            </a:r>
          </a:p>
          <a:p>
            <a:pPr indent="457200"/>
            <a:endParaRPr lang="zh-CN" altLang="en-US" sz="24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2649099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260648"/>
            <a:ext cx="8928992" cy="7109639"/>
          </a:xfrm>
          <a:prstGeom prst="rect">
            <a:avLst/>
          </a:prstGeom>
          <a:noFill/>
        </p:spPr>
        <p:txBody>
          <a:bodyPr wrap="square" rtlCol="0">
            <a:spAutoFit/>
          </a:bodyPr>
          <a:lstStyle/>
          <a:p>
            <a:pPr indent="457200" algn="ctr"/>
            <a:r>
              <a:rPr lang="zh-CN" altLang="zh-CN" sz="2400" dirty="0"/>
              <a:t>爱吃桃的毛猴</a:t>
            </a:r>
          </a:p>
          <a:p>
            <a:pPr indent="457200" algn="r"/>
            <a:r>
              <a:rPr lang="zh-CN" altLang="zh-CN" sz="2400" dirty="0"/>
              <a:t>李濛</a:t>
            </a:r>
          </a:p>
          <a:p>
            <a:pPr indent="457200"/>
            <a:r>
              <a:rPr lang="zh-CN" altLang="zh-CN" sz="2400" dirty="0" smtClean="0"/>
              <a:t>今天</a:t>
            </a:r>
            <a:r>
              <a:rPr lang="zh-CN" altLang="zh-CN" sz="2400" dirty="0"/>
              <a:t>，学校为了让我们  的认识中国的文化，所以让我们一起去非遗博物馆体验非遗手工制作。我们来到六会场体验了做毛猴，而且是一只爱吃桃的毛猴。</a:t>
            </a:r>
          </a:p>
          <a:p>
            <a:pPr indent="457200"/>
            <a:r>
              <a:rPr lang="zh-CN" altLang="zh-CN" sz="2400" dirty="0"/>
              <a:t>我们进去以后，老师给我们每人都发了材料，边发边讲毛猴的故事，主要讲的就是“一个人在药店里卖药，一天晚上他睡不着，就用药材做了一个像毛猴的东西，大家都很喜欢。”故事讲完了。老师就开始讲怎么做毛猴。</a:t>
            </a:r>
            <a:r>
              <a:rPr lang="zh-CN" altLang="zh-CN" sz="2400" dirty="0">
                <a:solidFill>
                  <a:srgbClr val="FF0000"/>
                </a:solidFill>
              </a:rPr>
              <a:t>我按照老师讲的先用一片树皮当大山粘在盒子的最左边，接着把泡沫当作石头粘在中间，然后把一个草当成树放进一个当作泥土的手工泥里面，再把手工泥粘在盒子的最右边，接着把毛茸茸的药材做毛猴的身体粘在石头上面，再把虫子的脚粘在身体的下面，又把虫子的头粘在身体的上面做头，最后把手和桃子一起粘上，小小的药材就被我的小手变成了一个毛猴。</a:t>
            </a:r>
          </a:p>
          <a:p>
            <a:pPr indent="457200"/>
            <a:r>
              <a:rPr lang="zh-CN" altLang="zh-CN" sz="2400" dirty="0"/>
              <a:t>手工毛猴就做完了。我还把故事和怎么做告诉了爸爸妈妈和朋友们，非遗是一门文化，也是一种智慧，我要多多学习“他”，传扬“他”！让更多的人知道“他”！</a:t>
            </a:r>
          </a:p>
          <a:p>
            <a:pPr indent="457200"/>
            <a:endParaRPr lang="zh-CN" altLang="en-US" sz="24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2250626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260648"/>
            <a:ext cx="8928992" cy="7109639"/>
          </a:xfrm>
          <a:prstGeom prst="rect">
            <a:avLst/>
          </a:prstGeom>
          <a:noFill/>
        </p:spPr>
        <p:txBody>
          <a:bodyPr wrap="square" rtlCol="0">
            <a:spAutoFit/>
          </a:bodyPr>
          <a:lstStyle/>
          <a:p>
            <a:pPr indent="457200" algn="ctr"/>
            <a:r>
              <a:rPr lang="zh-CN" altLang="zh-CN" sz="2400" dirty="0"/>
              <a:t>爱吃桃的毛猴</a:t>
            </a:r>
          </a:p>
          <a:p>
            <a:pPr indent="457200" algn="r"/>
            <a:r>
              <a:rPr lang="zh-CN" altLang="zh-CN" sz="2400" dirty="0"/>
              <a:t>李濛</a:t>
            </a:r>
          </a:p>
          <a:p>
            <a:pPr indent="457200"/>
            <a:r>
              <a:rPr lang="zh-CN" altLang="zh-CN" sz="2400" dirty="0" smtClean="0"/>
              <a:t>今天</a:t>
            </a:r>
            <a:r>
              <a:rPr lang="zh-CN" altLang="zh-CN" sz="2400" dirty="0"/>
              <a:t>，学校为了让我们  的认识中国的文化，所以让我们一起去非遗博物馆体验非遗手工制作。我们来到六会场体验了做毛猴，而且是一只爱吃桃的毛猴。</a:t>
            </a:r>
          </a:p>
          <a:p>
            <a:pPr indent="457200"/>
            <a:r>
              <a:rPr lang="zh-CN" altLang="zh-CN" sz="2400" dirty="0"/>
              <a:t>我们进去以后，老师给我们每人都发了材料，边发边讲毛猴的故事，主要讲的就是“一个人在药店里卖药，一天晚上他睡不着，就用药材做了一个像毛猴的东西，大家都很喜欢。”故事讲完了。老师就开始讲怎么做毛猴。</a:t>
            </a:r>
            <a:r>
              <a:rPr lang="zh-CN" altLang="zh-CN" sz="2400" dirty="0">
                <a:solidFill>
                  <a:srgbClr val="0070C0"/>
                </a:solidFill>
              </a:rPr>
              <a:t>我按照老师讲的先用一片树皮当大山粘在盒子的最左边，接着把泡沫当作石头粘在中间，然后把一个草当成树放进一个当作泥土的手工泥里面，再把手工泥粘在盒子的最右边，</a:t>
            </a:r>
            <a:r>
              <a:rPr lang="zh-CN" altLang="zh-CN" sz="2400" dirty="0">
                <a:solidFill>
                  <a:srgbClr val="FF0000"/>
                </a:solidFill>
              </a:rPr>
              <a:t>接着把毛茸茸的药材做毛猴的身体粘在石头上面，再把虫子的脚粘在身体的下面，又把虫子的头粘在身体的上面做头，最后把手和桃子一起粘上，小小的药材就被我的小手变成了一个毛猴。</a:t>
            </a:r>
          </a:p>
          <a:p>
            <a:pPr indent="457200"/>
            <a:r>
              <a:rPr lang="zh-CN" altLang="zh-CN" sz="2400" dirty="0"/>
              <a:t>手工毛猴就做完了。我还把故事和怎么做告诉了爸爸妈妈和朋友们，非遗是一门文化，也是一种智慧，我要多多学习“他”，传扬“他”！让更多的人知道“他”！</a:t>
            </a:r>
          </a:p>
          <a:p>
            <a:pPr indent="457200"/>
            <a:endParaRPr lang="zh-CN" altLang="en-US" sz="24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18166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18368"/>
            <a:ext cx="4744498" cy="4462760"/>
          </a:xfrm>
          <a:prstGeom prst="rect">
            <a:avLst/>
          </a:prstGeom>
          <a:noFill/>
        </p:spPr>
        <p:txBody>
          <a:bodyPr wrap="square" rtlCol="0">
            <a:spAutoFit/>
          </a:bodyPr>
          <a:lstStyle/>
          <a:p>
            <a:pPr indent="457200" algn="just"/>
            <a:r>
              <a:rPr lang="en-US" altLang="zh-CN" sz="2000" dirty="0" smtClean="0"/>
              <a:t>              </a:t>
            </a:r>
            <a:r>
              <a:rPr lang="zh-CN" altLang="zh-CN" sz="2000" dirty="0" smtClean="0"/>
              <a:t>爱</a:t>
            </a:r>
            <a:r>
              <a:rPr lang="zh-CN" altLang="zh-CN" sz="2000" dirty="0"/>
              <a:t>吃桃的毛猴</a:t>
            </a:r>
          </a:p>
          <a:p>
            <a:pPr indent="457200" algn="just"/>
            <a:r>
              <a:rPr lang="en-US" altLang="zh-CN" sz="2000" dirty="0" smtClean="0"/>
              <a:t>                                                       </a:t>
            </a:r>
            <a:r>
              <a:rPr lang="zh-CN" altLang="zh-CN" sz="2000" dirty="0" smtClean="0"/>
              <a:t>李</a:t>
            </a:r>
            <a:r>
              <a:rPr lang="zh-CN" altLang="zh-CN" sz="2000" dirty="0"/>
              <a:t>濛</a:t>
            </a:r>
          </a:p>
          <a:p>
            <a:pPr indent="457200" algn="just"/>
            <a:r>
              <a:rPr lang="zh-CN" altLang="zh-CN" sz="2000" dirty="0" smtClean="0"/>
              <a:t>今天</a:t>
            </a:r>
            <a:r>
              <a:rPr lang="zh-CN" altLang="zh-CN" sz="2000" dirty="0"/>
              <a:t>，学校为了让我们  的认识中国的文化，所以让我们一起去非遗博物馆体验非遗手工制作。我们来到六会场体验了做毛猴，而且是一只爱吃桃的毛猴。</a:t>
            </a:r>
          </a:p>
          <a:p>
            <a:pPr indent="457200" algn="just"/>
            <a:r>
              <a:rPr lang="zh-CN" altLang="zh-CN" sz="2000" dirty="0"/>
              <a:t>我们进去以后，老师给我们每人都发了材料，边发边讲毛猴的故事，主要讲的就是“一个人在药店里卖药，一天晚上他睡不着，就用药材做了一个像毛猴的东西，大家都很喜欢。”故事讲完了。老师就开始讲怎么做</a:t>
            </a:r>
            <a:r>
              <a:rPr lang="zh-CN" altLang="zh-CN" sz="2000" dirty="0"/>
              <a:t>毛猴。我按照老师讲</a:t>
            </a:r>
            <a:r>
              <a:rPr lang="zh-CN" altLang="zh-CN" sz="2000" dirty="0" smtClean="0"/>
              <a:t>的</a:t>
            </a:r>
            <a:r>
              <a:rPr lang="zh-CN" altLang="zh-CN" sz="2000" dirty="0"/>
              <a:t>先用一片树皮当大山粘在盒子的最左边</a:t>
            </a:r>
            <a:r>
              <a:rPr lang="zh-CN" altLang="zh-CN" sz="2000" dirty="0" smtClean="0"/>
              <a:t>，</a:t>
            </a:r>
            <a:r>
              <a:rPr lang="zh-CN" altLang="zh-CN" sz="2000" dirty="0"/>
              <a:t>接着把泡沫当作石头粘在中间，</a:t>
            </a:r>
            <a:endParaRPr lang="zh-CN" altLang="en-US" sz="2000" dirty="0">
              <a:latin typeface="+mn-ea"/>
            </a:endParaRP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58" r="18723"/>
          <a:stretch/>
        </p:blipFill>
        <p:spPr bwMode="auto">
          <a:xfrm>
            <a:off x="4924010" y="188640"/>
            <a:ext cx="4112486"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7504" y="4437112"/>
            <a:ext cx="8640960" cy="2800767"/>
          </a:xfrm>
          <a:prstGeom prst="rect">
            <a:avLst/>
          </a:prstGeom>
          <a:noFill/>
        </p:spPr>
        <p:txBody>
          <a:bodyPr wrap="square" rtlCol="0">
            <a:spAutoFit/>
          </a:bodyPr>
          <a:lstStyle/>
          <a:p>
            <a:pPr algn="just"/>
            <a:r>
              <a:rPr lang="zh-CN" altLang="zh-CN" sz="2200" dirty="0" smtClean="0"/>
              <a:t>然后</a:t>
            </a:r>
            <a:r>
              <a:rPr lang="zh-CN" altLang="zh-CN" sz="2200" dirty="0"/>
              <a:t>把一个草当成树放进一个当作泥土的手工泥里面，再把手工泥粘在盒子的最右边，接着把毛茸茸的药材做毛猴的身体粘在石头上面，再把虫子的脚粘在身体的下面，又把虫子的头粘在身体的上面做头，最后把手和桃子一起粘上，小小的药材就被我的小手变成了一个毛猴。</a:t>
            </a:r>
          </a:p>
          <a:p>
            <a:pPr indent="457200" algn="just"/>
            <a:r>
              <a:rPr lang="zh-CN" altLang="zh-CN" sz="2200" dirty="0"/>
              <a:t>手工毛猴就做完了。我还把故事和怎么做告诉了爸爸妈妈和朋友们，非遗是一门文化，也是一种智慧，我要多多学习“他”，传扬“他”！让更多的人知道“他”！</a:t>
            </a:r>
          </a:p>
          <a:p>
            <a:endParaRPr lang="zh-CN" altLang="en-US" sz="2200" dirty="0"/>
          </a:p>
        </p:txBody>
      </p:sp>
      <p:sp>
        <p:nvSpPr>
          <p:cNvPr id="5" name="动作按钮: 后退或前一项 4">
            <a:hlinkClick r:id="rId3"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381677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8064896" cy="6048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336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92" y="386104"/>
            <a:ext cx="4334400" cy="577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989" y="386103"/>
            <a:ext cx="4330129" cy="577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30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65366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58670"/>
            <a:ext cx="8280920" cy="6210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2111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17" y="188640"/>
            <a:ext cx="8736971" cy="655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217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634"/>
            <a:ext cx="8424936" cy="631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800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640960"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3317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2646"/>
            <a:ext cx="8568952" cy="6426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832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88024" y="4038163"/>
            <a:ext cx="4536504" cy="830997"/>
          </a:xfrm>
          <a:prstGeom prst="rect">
            <a:avLst/>
          </a:prstGeom>
          <a:noFill/>
        </p:spPr>
        <p:txBody>
          <a:bodyPr wrap="square" rtlCol="0">
            <a:spAutoFit/>
          </a:bodyPr>
          <a:lstStyle/>
          <a:p>
            <a:r>
              <a:rPr lang="en-US" altLang="zh-CN" sz="4800" dirty="0" smtClean="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a:t>
            </a:r>
            <a:r>
              <a:rPr lang="zh-CN" altLang="zh-CN" sz="4800" dirty="0" smtClean="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体验</a:t>
            </a:r>
            <a:r>
              <a:rPr lang="zh-CN" altLang="zh-CN" sz="4800" dirty="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活动</a:t>
            </a:r>
            <a:endParaRPr lang="zh-CN" altLang="en-US" sz="4800" dirty="0">
              <a:ln w="11430"/>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endParaRPr>
          </a:p>
        </p:txBody>
      </p:sp>
      <p:sp>
        <p:nvSpPr>
          <p:cNvPr id="6" name="矩形 5"/>
          <p:cNvSpPr/>
          <p:nvPr/>
        </p:nvSpPr>
        <p:spPr>
          <a:xfrm>
            <a:off x="2073526" y="1700808"/>
            <a:ext cx="3890809" cy="1862048"/>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115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rPr>
              <a:t>非 遗</a:t>
            </a:r>
            <a:endParaRPr lang="zh-CN" altLang="en-US" sz="115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楷体_GB2312" panose="02010609030101010101" pitchFamily="49" charset="-122"/>
              <a:ea typeface="楷体_GB2312" panose="02010609030101010101" pitchFamily="49" charset="-122"/>
            </a:endParaRPr>
          </a:p>
        </p:txBody>
      </p:sp>
      <p:sp>
        <p:nvSpPr>
          <p:cNvPr id="4" name="TextBox 3">
            <a:hlinkClick r:id="rId2" action="ppaction://hlinksldjump"/>
          </p:cNvPr>
          <p:cNvSpPr txBox="1"/>
          <p:nvPr/>
        </p:nvSpPr>
        <p:spPr>
          <a:xfrm>
            <a:off x="2998572" y="5237584"/>
            <a:ext cx="936104" cy="369332"/>
          </a:xfrm>
          <a:prstGeom prst="rect">
            <a:avLst/>
          </a:prstGeom>
          <a:noFill/>
        </p:spPr>
        <p:txBody>
          <a:bodyPr wrap="square" rtlCol="0">
            <a:spAutoFit/>
          </a:bodyPr>
          <a:lstStyle/>
          <a:p>
            <a:r>
              <a:rPr lang="zh-CN" altLang="en-US" dirty="0" smtClean="0"/>
              <a:t>邹笑笑</a:t>
            </a:r>
            <a:endParaRPr lang="zh-CN" altLang="en-US" dirty="0"/>
          </a:p>
        </p:txBody>
      </p:sp>
      <p:sp>
        <p:nvSpPr>
          <p:cNvPr id="5" name="TextBox 4">
            <a:hlinkClick r:id="rId3" action="ppaction://hlinksldjump"/>
          </p:cNvPr>
          <p:cNvSpPr txBox="1"/>
          <p:nvPr/>
        </p:nvSpPr>
        <p:spPr>
          <a:xfrm>
            <a:off x="1845262" y="5237584"/>
            <a:ext cx="855712" cy="369332"/>
          </a:xfrm>
          <a:prstGeom prst="rect">
            <a:avLst/>
          </a:prstGeom>
          <a:noFill/>
        </p:spPr>
        <p:txBody>
          <a:bodyPr wrap="square" rtlCol="0">
            <a:spAutoFit/>
          </a:bodyPr>
          <a:lstStyle/>
          <a:p>
            <a:r>
              <a:rPr lang="zh-CN" altLang="en-US" dirty="0" smtClean="0"/>
              <a:t>李濛</a:t>
            </a:r>
            <a:endParaRPr lang="zh-CN" altLang="en-US" dirty="0"/>
          </a:p>
        </p:txBody>
      </p:sp>
      <p:sp>
        <p:nvSpPr>
          <p:cNvPr id="7" name="TextBox 6">
            <a:hlinkClick r:id="rId4" action="ppaction://hlinksldjump"/>
          </p:cNvPr>
          <p:cNvSpPr txBox="1"/>
          <p:nvPr/>
        </p:nvSpPr>
        <p:spPr>
          <a:xfrm>
            <a:off x="4232274" y="5237584"/>
            <a:ext cx="743074" cy="369332"/>
          </a:xfrm>
          <a:prstGeom prst="rect">
            <a:avLst/>
          </a:prstGeom>
          <a:noFill/>
        </p:spPr>
        <p:txBody>
          <a:bodyPr wrap="square" rtlCol="0">
            <a:spAutoFit/>
          </a:bodyPr>
          <a:lstStyle/>
          <a:p>
            <a:r>
              <a:rPr lang="zh-CN" altLang="en-US" dirty="0"/>
              <a:t>徐超</a:t>
            </a:r>
          </a:p>
        </p:txBody>
      </p:sp>
      <p:sp>
        <p:nvSpPr>
          <p:cNvPr id="8" name="TextBox 7">
            <a:hlinkClick r:id="rId5" action="ppaction://hlinksldjump"/>
          </p:cNvPr>
          <p:cNvSpPr txBox="1"/>
          <p:nvPr/>
        </p:nvSpPr>
        <p:spPr>
          <a:xfrm>
            <a:off x="5272946" y="5237584"/>
            <a:ext cx="936104" cy="369332"/>
          </a:xfrm>
          <a:prstGeom prst="rect">
            <a:avLst/>
          </a:prstGeom>
          <a:noFill/>
        </p:spPr>
        <p:txBody>
          <a:bodyPr wrap="square" rtlCol="0">
            <a:spAutoFit/>
          </a:bodyPr>
          <a:lstStyle/>
          <a:p>
            <a:r>
              <a:rPr lang="zh-CN" altLang="en-US" dirty="0"/>
              <a:t>李金旭</a:t>
            </a:r>
          </a:p>
        </p:txBody>
      </p:sp>
      <p:sp>
        <p:nvSpPr>
          <p:cNvPr id="9" name="TextBox 8">
            <a:hlinkClick r:id="rId6" action="ppaction://hlinksldjump"/>
          </p:cNvPr>
          <p:cNvSpPr txBox="1"/>
          <p:nvPr/>
        </p:nvSpPr>
        <p:spPr>
          <a:xfrm>
            <a:off x="6506648" y="5237584"/>
            <a:ext cx="936104" cy="369332"/>
          </a:xfrm>
          <a:prstGeom prst="rect">
            <a:avLst/>
          </a:prstGeom>
          <a:noFill/>
        </p:spPr>
        <p:txBody>
          <a:bodyPr wrap="square" rtlCol="0">
            <a:spAutoFit/>
          </a:bodyPr>
          <a:lstStyle/>
          <a:p>
            <a:r>
              <a:rPr lang="zh-CN" altLang="en-US" dirty="0" smtClean="0"/>
              <a:t>赵笑笑</a:t>
            </a:r>
            <a:endParaRPr lang="zh-CN" altLang="en-US" dirty="0"/>
          </a:p>
        </p:txBody>
      </p:sp>
      <p:sp>
        <p:nvSpPr>
          <p:cNvPr id="10" name="TextBox 9">
            <a:hlinkClick r:id="rId7" action="ppaction://hlinksldjump"/>
          </p:cNvPr>
          <p:cNvSpPr txBox="1"/>
          <p:nvPr/>
        </p:nvSpPr>
        <p:spPr>
          <a:xfrm>
            <a:off x="7740352" y="5237584"/>
            <a:ext cx="936104" cy="369332"/>
          </a:xfrm>
          <a:prstGeom prst="rect">
            <a:avLst/>
          </a:prstGeom>
          <a:noFill/>
        </p:spPr>
        <p:txBody>
          <a:bodyPr wrap="square" rtlCol="0">
            <a:spAutoFit/>
          </a:bodyPr>
          <a:lstStyle/>
          <a:p>
            <a:r>
              <a:rPr lang="zh-CN" altLang="en-US" dirty="0"/>
              <a:t>左一阳</a:t>
            </a:r>
            <a:endParaRPr lang="zh-CN" altLang="en-US" dirty="0"/>
          </a:p>
        </p:txBody>
      </p:sp>
      <p:sp>
        <p:nvSpPr>
          <p:cNvPr id="11" name="TextBox 10">
            <a:hlinkClick r:id="rId8" action="ppaction://hlinksldjump"/>
          </p:cNvPr>
          <p:cNvSpPr txBox="1"/>
          <p:nvPr/>
        </p:nvSpPr>
        <p:spPr>
          <a:xfrm>
            <a:off x="539552" y="5250350"/>
            <a:ext cx="1008112" cy="369332"/>
          </a:xfrm>
          <a:prstGeom prst="rect">
            <a:avLst/>
          </a:prstGeom>
          <a:noFill/>
        </p:spPr>
        <p:txBody>
          <a:bodyPr wrap="square" rtlCol="0">
            <a:spAutoFit/>
          </a:bodyPr>
          <a:lstStyle/>
          <a:p>
            <a:r>
              <a:rPr lang="zh-CN" altLang="en-US" dirty="0"/>
              <a:t>付宇翔</a:t>
            </a:r>
            <a:endParaRPr lang="zh-CN" altLang="en-US" dirty="0"/>
          </a:p>
        </p:txBody>
      </p:sp>
    </p:spTree>
    <p:extLst>
      <p:ext uri="{BB962C8B-B14F-4D97-AF65-F5344CB8AC3E}">
        <p14:creationId xmlns:p14="http://schemas.microsoft.com/office/powerpoint/2010/main" val="1155296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44624"/>
            <a:ext cx="8727111" cy="6524863"/>
          </a:xfrm>
          <a:prstGeom prst="rect">
            <a:avLst/>
          </a:prstGeom>
          <a:noFill/>
        </p:spPr>
        <p:txBody>
          <a:bodyPr wrap="square" rtlCol="0">
            <a:spAutoFit/>
          </a:bodyPr>
          <a:lstStyle/>
          <a:p>
            <a:pPr indent="457200" algn="ctr"/>
            <a:r>
              <a:rPr lang="zh-CN" altLang="en-US" sz="2200" dirty="0" smtClean="0">
                <a:latin typeface="+mn-ea"/>
              </a:rPr>
              <a:t>制作毛</a:t>
            </a:r>
            <a:r>
              <a:rPr lang="zh-CN" altLang="en-US" sz="2200" dirty="0">
                <a:latin typeface="+mn-ea"/>
              </a:rPr>
              <a:t>猴</a:t>
            </a:r>
            <a:endParaRPr lang="en-US" altLang="zh-CN" sz="2200" dirty="0" smtClean="0">
              <a:latin typeface="+mn-ea"/>
            </a:endParaRPr>
          </a:p>
          <a:p>
            <a:pPr indent="457200" algn="r"/>
            <a:r>
              <a:rPr lang="zh-CN" altLang="en-US" sz="2200" dirty="0">
                <a:latin typeface="+mn-ea"/>
              </a:rPr>
              <a:t>付宇翔</a:t>
            </a:r>
            <a:endParaRPr lang="en-US" altLang="zh-CN" sz="2200" dirty="0">
              <a:latin typeface="+mn-ea"/>
            </a:endParaRPr>
          </a:p>
          <a:p>
            <a:pPr indent="457200"/>
            <a:r>
              <a:rPr lang="en-US" altLang="zh-CN" sz="2200" dirty="0" smtClean="0">
                <a:latin typeface="+mn-ea"/>
              </a:rPr>
              <a:t>9</a:t>
            </a:r>
            <a:r>
              <a:rPr lang="zh-CN" altLang="en-US" sz="2200" dirty="0">
                <a:latin typeface="+mn-ea"/>
              </a:rPr>
              <a:t>月</a:t>
            </a:r>
            <a:r>
              <a:rPr lang="en-US" altLang="zh-CN" sz="2200" dirty="0">
                <a:latin typeface="+mn-ea"/>
              </a:rPr>
              <a:t>27</a:t>
            </a:r>
            <a:r>
              <a:rPr lang="zh-CN" altLang="en-US" sz="2200" dirty="0">
                <a:latin typeface="+mn-ea"/>
              </a:rPr>
              <a:t>日上午第三四节</a:t>
            </a:r>
            <a:r>
              <a:rPr lang="zh-CN" altLang="en-US" sz="2200" dirty="0" smtClean="0">
                <a:latin typeface="+mn-ea"/>
              </a:rPr>
              <a:t>课，我们三</a:t>
            </a:r>
            <a:r>
              <a:rPr lang="zh-CN" altLang="en-US" sz="2200" dirty="0">
                <a:latin typeface="+mn-ea"/>
              </a:rPr>
              <a:t>至六五</a:t>
            </a:r>
            <a:r>
              <a:rPr lang="zh-CN" altLang="en-US" sz="2200" dirty="0" smtClean="0">
                <a:latin typeface="+mn-ea"/>
              </a:rPr>
              <a:t>年级来到了稻香湖非遗城，我们</a:t>
            </a:r>
            <a:r>
              <a:rPr lang="zh-CN" altLang="en-US" sz="2200" dirty="0">
                <a:latin typeface="+mn-ea"/>
              </a:rPr>
              <a:t>的会场是六</a:t>
            </a:r>
            <a:r>
              <a:rPr lang="zh-CN" altLang="en-US" sz="2200" dirty="0" smtClean="0">
                <a:latin typeface="+mn-ea"/>
              </a:rPr>
              <a:t>会场，项目</a:t>
            </a:r>
            <a:r>
              <a:rPr lang="zh-CN" altLang="en-US" sz="2200" dirty="0">
                <a:latin typeface="+mn-ea"/>
              </a:rPr>
              <a:t>是</a:t>
            </a:r>
            <a:r>
              <a:rPr lang="zh-CN" altLang="en-US" sz="2200" dirty="0" smtClean="0">
                <a:latin typeface="+mn-ea"/>
              </a:rPr>
              <a:t>制作</a:t>
            </a:r>
            <a:r>
              <a:rPr lang="zh-CN" altLang="en-US" sz="2200" dirty="0">
                <a:latin typeface="+mn-ea"/>
              </a:rPr>
              <a:t>毛</a:t>
            </a:r>
            <a:r>
              <a:rPr lang="zh-CN" altLang="en-US" sz="2200" dirty="0" smtClean="0">
                <a:latin typeface="+mn-ea"/>
              </a:rPr>
              <a:t>猴。</a:t>
            </a:r>
            <a:endParaRPr lang="en-US" altLang="zh-CN" sz="2200" dirty="0" smtClean="0">
              <a:latin typeface="+mn-ea"/>
            </a:endParaRPr>
          </a:p>
          <a:p>
            <a:pPr indent="457200"/>
            <a:r>
              <a:rPr lang="zh-CN" altLang="en-US" sz="2200" dirty="0" smtClean="0">
                <a:latin typeface="+mn-ea"/>
              </a:rPr>
              <a:t>我们找位就坐，我</a:t>
            </a:r>
            <a:r>
              <a:rPr lang="zh-CN" altLang="en-US" sz="2200" dirty="0">
                <a:latin typeface="+mn-ea"/>
              </a:rPr>
              <a:t>坐在最旁边听不见老师</a:t>
            </a:r>
            <a:r>
              <a:rPr lang="zh-CN" altLang="en-US" sz="2200" dirty="0" smtClean="0">
                <a:latin typeface="+mn-ea"/>
              </a:rPr>
              <a:t>讲解，但</a:t>
            </a:r>
            <a:r>
              <a:rPr lang="zh-CN" altLang="en-US" sz="2200" dirty="0">
                <a:latin typeface="+mn-ea"/>
              </a:rPr>
              <a:t>老师每次来到我们这里发工具的时候我就问老师这些工具叫什么干什么用</a:t>
            </a:r>
            <a:r>
              <a:rPr lang="zh-CN" altLang="en-US" sz="2200" dirty="0" smtClean="0">
                <a:latin typeface="+mn-ea"/>
              </a:rPr>
              <a:t>的，并认真地做笔记。开始</a:t>
            </a:r>
            <a:r>
              <a:rPr lang="zh-CN" altLang="en-US" sz="2200" dirty="0">
                <a:latin typeface="+mn-ea"/>
              </a:rPr>
              <a:t>做</a:t>
            </a:r>
            <a:r>
              <a:rPr lang="zh-CN" altLang="en-US" sz="2200" dirty="0" smtClean="0">
                <a:latin typeface="+mn-ea"/>
              </a:rPr>
              <a:t>了，老师</a:t>
            </a:r>
            <a:r>
              <a:rPr lang="zh-CN" altLang="en-US" sz="2200" dirty="0">
                <a:latin typeface="+mn-ea"/>
              </a:rPr>
              <a:t>让我们把树皮当作</a:t>
            </a:r>
            <a:r>
              <a:rPr lang="zh-CN" altLang="en-US" sz="2200" dirty="0" smtClean="0">
                <a:latin typeface="+mn-ea"/>
              </a:rPr>
              <a:t>山粘在</a:t>
            </a:r>
            <a:r>
              <a:rPr lang="zh-CN" altLang="en-US" sz="2200" dirty="0">
                <a:latin typeface="+mn-ea"/>
              </a:rPr>
              <a:t>左下角的</a:t>
            </a:r>
            <a:r>
              <a:rPr lang="zh-CN" altLang="en-US" sz="2200" dirty="0" smtClean="0">
                <a:latin typeface="+mn-ea"/>
              </a:rPr>
              <a:t>位置，做</a:t>
            </a:r>
            <a:r>
              <a:rPr lang="zh-CN" altLang="en-US" sz="2200" dirty="0">
                <a:latin typeface="+mn-ea"/>
              </a:rPr>
              <a:t>完</a:t>
            </a:r>
            <a:r>
              <a:rPr lang="zh-CN" altLang="en-US" sz="2200" dirty="0" smtClean="0">
                <a:latin typeface="+mn-ea"/>
              </a:rPr>
              <a:t>山和树</a:t>
            </a:r>
            <a:r>
              <a:rPr lang="zh-CN" altLang="en-US" sz="2200" dirty="0">
                <a:latin typeface="+mn-ea"/>
              </a:rPr>
              <a:t>之后把保温板当作</a:t>
            </a:r>
            <a:r>
              <a:rPr lang="zh-CN" altLang="en-US" sz="2200" dirty="0" smtClean="0">
                <a:latin typeface="+mn-ea"/>
              </a:rPr>
              <a:t>石头粘在</a:t>
            </a:r>
            <a:r>
              <a:rPr lang="zh-CN" altLang="en-US" sz="2200" dirty="0">
                <a:latin typeface="+mn-ea"/>
              </a:rPr>
              <a:t>山和树的中间往前一点的</a:t>
            </a:r>
            <a:r>
              <a:rPr lang="zh-CN" altLang="en-US" sz="2200" dirty="0" smtClean="0">
                <a:latin typeface="+mn-ea"/>
              </a:rPr>
              <a:t>地方。最后我</a:t>
            </a:r>
            <a:r>
              <a:rPr lang="zh-CN" altLang="en-US" sz="2200" dirty="0">
                <a:latin typeface="+mn-ea"/>
              </a:rPr>
              <a:t>开始做</a:t>
            </a:r>
            <a:r>
              <a:rPr lang="zh-CN" altLang="en-US" sz="2200" dirty="0" smtClean="0">
                <a:latin typeface="+mn-ea"/>
              </a:rPr>
              <a:t>毛猴了，我</a:t>
            </a:r>
            <a:r>
              <a:rPr lang="zh-CN" altLang="en-US" sz="2200" dirty="0">
                <a:latin typeface="+mn-ea"/>
              </a:rPr>
              <a:t>先把玉兰花</a:t>
            </a:r>
            <a:r>
              <a:rPr lang="zh-CN" altLang="en-US" sz="2200" dirty="0" smtClean="0">
                <a:latin typeface="+mn-ea"/>
              </a:rPr>
              <a:t>花蕊贴在保温板上，在粘的</a:t>
            </a:r>
            <a:r>
              <a:rPr lang="zh-CN" altLang="en-US" sz="2200" dirty="0">
                <a:latin typeface="+mn-ea"/>
              </a:rPr>
              <a:t>时候我遇到了一点小小的</a:t>
            </a:r>
            <a:r>
              <a:rPr lang="zh-CN" altLang="en-US" sz="2200" dirty="0" smtClean="0">
                <a:latin typeface="+mn-ea"/>
              </a:rPr>
              <a:t>问题，我找不找它的前和后，心里很着急，于是我主动去问老师。老师说：“前凹后凸。” 然后</a:t>
            </a:r>
            <a:r>
              <a:rPr lang="zh-CN" altLang="en-US" sz="2200" dirty="0">
                <a:latin typeface="+mn-ea"/>
              </a:rPr>
              <a:t>我就</a:t>
            </a:r>
            <a:r>
              <a:rPr lang="zh-CN" altLang="en-US" sz="2200" dirty="0" smtClean="0">
                <a:latin typeface="+mn-ea"/>
              </a:rPr>
              <a:t>找到了前</a:t>
            </a:r>
            <a:r>
              <a:rPr lang="zh-CN" altLang="en-US" sz="2200" dirty="0">
                <a:latin typeface="+mn-ea"/>
              </a:rPr>
              <a:t>和</a:t>
            </a:r>
            <a:r>
              <a:rPr lang="zh-CN" altLang="en-US" sz="2200" dirty="0" smtClean="0">
                <a:latin typeface="+mn-ea"/>
              </a:rPr>
              <a:t>后，我小心翼翼的在没有根的</a:t>
            </a:r>
            <a:r>
              <a:rPr lang="zh-CN" altLang="en-US" sz="2200" dirty="0">
                <a:latin typeface="+mn-ea"/>
              </a:rPr>
              <a:t>那一面抹</a:t>
            </a:r>
            <a:r>
              <a:rPr lang="zh-CN" altLang="en-US" sz="2200" dirty="0" smtClean="0">
                <a:latin typeface="+mn-ea"/>
              </a:rPr>
              <a:t>上胶并粘在保温板的中间。接下来就做腿，我</a:t>
            </a:r>
            <a:r>
              <a:rPr lang="zh-CN" altLang="en-US" sz="2200" dirty="0">
                <a:latin typeface="+mn-ea"/>
              </a:rPr>
              <a:t>感觉腿是最难做</a:t>
            </a:r>
            <a:r>
              <a:rPr lang="zh-CN" altLang="en-US" sz="2200" dirty="0" smtClean="0">
                <a:latin typeface="+mn-ea"/>
              </a:rPr>
              <a:t>的部位。在发</a:t>
            </a:r>
            <a:r>
              <a:rPr lang="zh-CN" altLang="en-US" sz="2200" dirty="0">
                <a:latin typeface="+mn-ea"/>
              </a:rPr>
              <a:t>工具的</a:t>
            </a:r>
            <a:r>
              <a:rPr lang="zh-CN" altLang="en-US" sz="2200" dirty="0" smtClean="0">
                <a:latin typeface="+mn-ea"/>
              </a:rPr>
              <a:t>时候，老师</a:t>
            </a:r>
            <a:r>
              <a:rPr lang="zh-CN" altLang="en-US" sz="2200" dirty="0">
                <a:latin typeface="+mn-ea"/>
              </a:rPr>
              <a:t>让</a:t>
            </a:r>
            <a:r>
              <a:rPr lang="zh-CN" altLang="en-US" sz="2200" dirty="0" smtClean="0">
                <a:latin typeface="+mn-ea"/>
              </a:rPr>
              <a:t>我们找左右脚，我</a:t>
            </a:r>
            <a:r>
              <a:rPr lang="zh-CN" altLang="en-US" sz="2200" dirty="0">
                <a:latin typeface="+mn-ea"/>
              </a:rPr>
              <a:t>却怎么</a:t>
            </a:r>
            <a:r>
              <a:rPr lang="zh-CN" altLang="en-US" sz="2200" dirty="0" smtClean="0">
                <a:latin typeface="+mn-ea"/>
              </a:rPr>
              <a:t>也找不着，老师说前平后鼓，于是</a:t>
            </a:r>
            <a:r>
              <a:rPr lang="zh-CN" altLang="en-US" sz="2200" dirty="0">
                <a:latin typeface="+mn-ea"/>
              </a:rPr>
              <a:t>我按照老师的方法找左</a:t>
            </a:r>
            <a:r>
              <a:rPr lang="zh-CN" altLang="en-US" sz="2200" dirty="0" smtClean="0">
                <a:latin typeface="+mn-ea"/>
              </a:rPr>
              <a:t>右腿，果然对了。我</a:t>
            </a:r>
            <a:r>
              <a:rPr lang="zh-CN" altLang="en-US" sz="2200" dirty="0">
                <a:latin typeface="+mn-ea"/>
              </a:rPr>
              <a:t>开始小心翼翼地</a:t>
            </a:r>
            <a:r>
              <a:rPr lang="zh-CN" altLang="en-US" sz="2200" dirty="0" smtClean="0">
                <a:latin typeface="+mn-ea"/>
              </a:rPr>
              <a:t>把腿粘在</a:t>
            </a:r>
            <a:r>
              <a:rPr lang="zh-CN" altLang="en-US" sz="2200" dirty="0">
                <a:latin typeface="+mn-ea"/>
              </a:rPr>
              <a:t>石头</a:t>
            </a:r>
            <a:r>
              <a:rPr lang="zh-CN" altLang="en-US" sz="2200" dirty="0" smtClean="0">
                <a:latin typeface="+mn-ea"/>
              </a:rPr>
              <a:t>上，可是</a:t>
            </a:r>
            <a:r>
              <a:rPr lang="zh-CN" altLang="en-US" sz="2200" dirty="0">
                <a:latin typeface="+mn-ea"/>
              </a:rPr>
              <a:t>我误认为把</a:t>
            </a:r>
            <a:r>
              <a:rPr lang="zh-CN" altLang="en-US" sz="2200" dirty="0" smtClean="0">
                <a:latin typeface="+mn-ea"/>
              </a:rPr>
              <a:t>腿粘在身体的前面，最后我把腿粘在</a:t>
            </a:r>
            <a:r>
              <a:rPr lang="zh-CN" altLang="en-US" sz="2200" dirty="0">
                <a:latin typeface="+mn-ea"/>
              </a:rPr>
              <a:t>了正确</a:t>
            </a:r>
            <a:r>
              <a:rPr lang="zh-CN" altLang="en-US" sz="2200" dirty="0" smtClean="0">
                <a:latin typeface="+mn-ea"/>
              </a:rPr>
              <a:t>的地方。</a:t>
            </a:r>
            <a:endParaRPr lang="en-US" altLang="zh-CN" sz="2200" dirty="0" smtClean="0">
              <a:latin typeface="+mn-ea"/>
            </a:endParaRPr>
          </a:p>
          <a:p>
            <a:pPr indent="457200"/>
            <a:r>
              <a:rPr lang="zh-CN" altLang="en-US" sz="2200" dirty="0" smtClean="0">
                <a:latin typeface="+mn-ea"/>
              </a:rPr>
              <a:t>最后北京</a:t>
            </a:r>
            <a:r>
              <a:rPr lang="zh-CN" altLang="en-US" sz="2200" dirty="0">
                <a:latin typeface="+mn-ea"/>
              </a:rPr>
              <a:t>毛猴</a:t>
            </a:r>
            <a:r>
              <a:rPr lang="zh-CN" altLang="en-US" sz="2200" dirty="0" smtClean="0">
                <a:latin typeface="+mn-ea"/>
              </a:rPr>
              <a:t>做好了，通过我的细心努力把</a:t>
            </a:r>
            <a:r>
              <a:rPr lang="zh-CN" altLang="en-US" sz="2200" dirty="0">
                <a:latin typeface="+mn-ea"/>
              </a:rPr>
              <a:t>毛猴</a:t>
            </a:r>
            <a:r>
              <a:rPr lang="zh-CN" altLang="en-US" sz="2200" dirty="0" smtClean="0">
                <a:latin typeface="+mn-ea"/>
              </a:rPr>
              <a:t>做</a:t>
            </a:r>
            <a:r>
              <a:rPr lang="zh-CN" altLang="en-US" sz="2200" dirty="0">
                <a:latin typeface="+mn-ea"/>
              </a:rPr>
              <a:t>得很</a:t>
            </a:r>
            <a:r>
              <a:rPr lang="zh-CN" altLang="en-US" sz="2200" dirty="0" smtClean="0">
                <a:latin typeface="+mn-ea"/>
              </a:rPr>
              <a:t>精致，我</a:t>
            </a:r>
            <a:r>
              <a:rPr lang="zh-CN" altLang="en-US" sz="2200" dirty="0">
                <a:latin typeface="+mn-ea"/>
              </a:rPr>
              <a:t>以后一定要常动手制作</a:t>
            </a:r>
            <a:r>
              <a:rPr lang="zh-CN" altLang="en-US" sz="2200" dirty="0" smtClean="0">
                <a:latin typeface="+mn-ea"/>
              </a:rPr>
              <a:t>手工，这样</a:t>
            </a:r>
            <a:r>
              <a:rPr lang="zh-CN" altLang="en-US" sz="2200" dirty="0">
                <a:latin typeface="+mn-ea"/>
              </a:rPr>
              <a:t>可以让</a:t>
            </a:r>
            <a:r>
              <a:rPr lang="zh-CN" altLang="en-US" sz="2200" dirty="0" smtClean="0">
                <a:latin typeface="+mn-ea"/>
              </a:rPr>
              <a:t>我们的</a:t>
            </a:r>
            <a:r>
              <a:rPr lang="zh-CN" altLang="en-US" sz="2200" dirty="0">
                <a:latin typeface="+mn-ea"/>
              </a:rPr>
              <a:t>手变得更</a:t>
            </a:r>
            <a:r>
              <a:rPr lang="zh-CN" altLang="en-US" sz="2200" dirty="0" smtClean="0">
                <a:latin typeface="+mn-ea"/>
              </a:rPr>
              <a:t>灵巧，也</a:t>
            </a:r>
            <a:r>
              <a:rPr lang="zh-CN" altLang="en-US" sz="2200" dirty="0">
                <a:latin typeface="+mn-ea"/>
              </a:rPr>
              <a:t>可以让我们变得更</a:t>
            </a:r>
            <a:r>
              <a:rPr lang="zh-CN" altLang="en-US" sz="2200" dirty="0" smtClean="0">
                <a:latin typeface="+mn-ea"/>
              </a:rPr>
              <a:t>细心。</a:t>
            </a:r>
            <a:endParaRPr lang="en-US" altLang="zh-CN" sz="2200" dirty="0" smtClean="0">
              <a:latin typeface="+mn-ea"/>
            </a:endParaRPr>
          </a:p>
        </p:txBody>
      </p:sp>
      <p:sp>
        <p:nvSpPr>
          <p:cNvPr id="2" name="动作按钮: 后退或前一项 1">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3969568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44624"/>
            <a:ext cx="8727111" cy="6186309"/>
          </a:xfrm>
          <a:prstGeom prst="rect">
            <a:avLst/>
          </a:prstGeom>
          <a:noFill/>
        </p:spPr>
        <p:txBody>
          <a:bodyPr wrap="square" rtlCol="0">
            <a:spAutoFit/>
          </a:bodyPr>
          <a:lstStyle/>
          <a:p>
            <a:pPr indent="457200" algn="ctr"/>
            <a:r>
              <a:rPr lang="zh-CN" altLang="en-US" sz="2200" dirty="0" smtClean="0">
                <a:latin typeface="+mn-ea"/>
              </a:rPr>
              <a:t>制作可爱的毛</a:t>
            </a:r>
            <a:r>
              <a:rPr lang="zh-CN" altLang="en-US" sz="2200" dirty="0">
                <a:latin typeface="+mn-ea"/>
              </a:rPr>
              <a:t>猴</a:t>
            </a:r>
            <a:endParaRPr lang="en-US" altLang="zh-CN" sz="2200" dirty="0" smtClean="0">
              <a:latin typeface="+mn-ea"/>
            </a:endParaRPr>
          </a:p>
          <a:p>
            <a:pPr indent="457200" algn="r"/>
            <a:r>
              <a:rPr lang="zh-CN" altLang="en-US" sz="2200" dirty="0">
                <a:latin typeface="+mn-ea"/>
              </a:rPr>
              <a:t>左一阳</a:t>
            </a:r>
            <a:endParaRPr lang="en-US" altLang="zh-CN" sz="2200" dirty="0">
              <a:latin typeface="+mn-ea"/>
            </a:endParaRPr>
          </a:p>
          <a:p>
            <a:pPr indent="457200"/>
            <a:r>
              <a:rPr lang="en-US" altLang="zh-CN" sz="2200" dirty="0" smtClean="0">
                <a:latin typeface="+mn-ea"/>
              </a:rPr>
              <a:t>9</a:t>
            </a:r>
            <a:r>
              <a:rPr lang="zh-CN" altLang="en-US" sz="2200" dirty="0">
                <a:latin typeface="+mn-ea"/>
              </a:rPr>
              <a:t>月</a:t>
            </a:r>
            <a:r>
              <a:rPr lang="en-US" altLang="zh-CN" sz="2200" dirty="0">
                <a:latin typeface="+mn-ea"/>
              </a:rPr>
              <a:t>27</a:t>
            </a:r>
            <a:r>
              <a:rPr lang="zh-CN" altLang="en-US" sz="2200" dirty="0">
                <a:latin typeface="+mn-ea"/>
              </a:rPr>
              <a:t>日</a:t>
            </a:r>
            <a:r>
              <a:rPr lang="zh-CN" altLang="en-US" sz="2200" dirty="0" smtClean="0">
                <a:latin typeface="+mn-ea"/>
              </a:rPr>
              <a:t>早晨，我们</a:t>
            </a:r>
            <a:r>
              <a:rPr lang="zh-CN" altLang="en-US" sz="2200" dirty="0">
                <a:latin typeface="+mn-ea"/>
              </a:rPr>
              <a:t>三至六年级去</a:t>
            </a:r>
            <a:r>
              <a:rPr lang="zh-CN" altLang="en-US" sz="2200" dirty="0" smtClean="0">
                <a:latin typeface="+mn-ea"/>
              </a:rPr>
              <a:t>了</a:t>
            </a:r>
            <a:r>
              <a:rPr lang="zh-CN" altLang="en-US" sz="2200" dirty="0">
                <a:latin typeface="+mn-ea"/>
              </a:rPr>
              <a:t>稻香</a:t>
            </a:r>
            <a:r>
              <a:rPr lang="zh-CN" altLang="en-US" sz="2200" dirty="0" smtClean="0">
                <a:latin typeface="+mn-ea"/>
              </a:rPr>
              <a:t>湖非遗博物馆，我已经迫不及待的</a:t>
            </a:r>
            <a:r>
              <a:rPr lang="zh-CN" altLang="en-US" sz="2200" dirty="0">
                <a:latin typeface="+mn-ea"/>
              </a:rPr>
              <a:t>想去</a:t>
            </a:r>
            <a:r>
              <a:rPr lang="zh-CN" altLang="en-US" sz="2200" dirty="0" smtClean="0">
                <a:latin typeface="+mn-ea"/>
              </a:rPr>
              <a:t>那个地方了，我们</a:t>
            </a:r>
            <a:r>
              <a:rPr lang="zh-CN" altLang="en-US" sz="2200" dirty="0">
                <a:latin typeface="+mn-ea"/>
              </a:rPr>
              <a:t>乘着大</a:t>
            </a:r>
            <a:r>
              <a:rPr lang="zh-CN" altLang="en-US" sz="2200" dirty="0" smtClean="0">
                <a:latin typeface="+mn-ea"/>
              </a:rPr>
              <a:t>巴车，不到</a:t>
            </a:r>
            <a:r>
              <a:rPr lang="en-US" altLang="zh-CN" sz="2200" dirty="0" smtClean="0">
                <a:latin typeface="+mn-ea"/>
              </a:rPr>
              <a:t>20</a:t>
            </a:r>
            <a:r>
              <a:rPr lang="zh-CN" altLang="en-US" sz="2200" dirty="0">
                <a:latin typeface="+mn-ea"/>
              </a:rPr>
              <a:t>分钟就到</a:t>
            </a:r>
            <a:r>
              <a:rPr lang="zh-CN" altLang="en-US" sz="2200" dirty="0" smtClean="0">
                <a:latin typeface="+mn-ea"/>
              </a:rPr>
              <a:t>了。</a:t>
            </a:r>
            <a:endParaRPr lang="en-US" altLang="zh-CN" sz="2200" dirty="0" smtClean="0">
              <a:latin typeface="+mn-ea"/>
            </a:endParaRPr>
          </a:p>
          <a:p>
            <a:pPr indent="457200"/>
            <a:r>
              <a:rPr lang="zh-CN" altLang="en-US" sz="2200" dirty="0" smtClean="0">
                <a:latin typeface="+mn-ea"/>
              </a:rPr>
              <a:t>我们</a:t>
            </a:r>
            <a:r>
              <a:rPr lang="zh-CN" altLang="en-US" sz="2200" dirty="0">
                <a:latin typeface="+mn-ea"/>
              </a:rPr>
              <a:t>进了博物馆之后别有一番</a:t>
            </a:r>
            <a:r>
              <a:rPr lang="zh-CN" altLang="en-US" sz="2200" dirty="0" smtClean="0">
                <a:latin typeface="+mn-ea"/>
              </a:rPr>
              <a:t>景象，有很多的古代物品。每</a:t>
            </a:r>
            <a:r>
              <a:rPr lang="zh-CN" altLang="en-US" sz="2200" dirty="0">
                <a:latin typeface="+mn-ea"/>
              </a:rPr>
              <a:t>一个班都有一个</a:t>
            </a:r>
            <a:r>
              <a:rPr lang="zh-CN" altLang="en-US" sz="2200" dirty="0" smtClean="0">
                <a:latin typeface="+mn-ea"/>
              </a:rPr>
              <a:t>项目，我们</a:t>
            </a:r>
            <a:r>
              <a:rPr lang="zh-CN" altLang="en-US" sz="2200" dirty="0">
                <a:latin typeface="+mn-ea"/>
              </a:rPr>
              <a:t>的项目是</a:t>
            </a:r>
            <a:r>
              <a:rPr lang="zh-CN" altLang="en-US" sz="2200" dirty="0" smtClean="0">
                <a:latin typeface="+mn-ea"/>
              </a:rPr>
              <a:t>制作</a:t>
            </a:r>
            <a:r>
              <a:rPr lang="zh-CN" altLang="en-US" sz="2200" dirty="0">
                <a:latin typeface="+mn-ea"/>
              </a:rPr>
              <a:t>毛</a:t>
            </a:r>
            <a:r>
              <a:rPr lang="zh-CN" altLang="en-US" sz="2200" dirty="0" smtClean="0">
                <a:latin typeface="+mn-ea"/>
              </a:rPr>
              <a:t>猴，我们</a:t>
            </a:r>
            <a:r>
              <a:rPr lang="zh-CN" altLang="en-US" sz="2200" dirty="0">
                <a:latin typeface="+mn-ea"/>
              </a:rPr>
              <a:t>进了六</a:t>
            </a:r>
            <a:r>
              <a:rPr lang="zh-CN" altLang="en-US" sz="2200" dirty="0" smtClean="0">
                <a:latin typeface="+mn-ea"/>
              </a:rPr>
              <a:t>会场，先</a:t>
            </a:r>
            <a:r>
              <a:rPr lang="zh-CN" altLang="en-US" sz="2200" dirty="0">
                <a:latin typeface="+mn-ea"/>
              </a:rPr>
              <a:t>听老师</a:t>
            </a:r>
            <a:r>
              <a:rPr lang="zh-CN" altLang="en-US" sz="2200" dirty="0" smtClean="0">
                <a:latin typeface="+mn-ea"/>
              </a:rPr>
              <a:t>讲</a:t>
            </a:r>
            <a:r>
              <a:rPr lang="zh-CN" altLang="en-US" sz="2200" dirty="0">
                <a:latin typeface="+mn-ea"/>
              </a:rPr>
              <a:t>毛猴</a:t>
            </a:r>
            <a:r>
              <a:rPr lang="zh-CN" altLang="en-US" sz="2200" dirty="0" smtClean="0">
                <a:latin typeface="+mn-ea"/>
              </a:rPr>
              <a:t>的来历和制作过程，老师专心致志地讲，我们认真</a:t>
            </a:r>
            <a:r>
              <a:rPr lang="zh-CN" altLang="en-US" sz="2200" dirty="0">
                <a:latin typeface="+mn-ea"/>
              </a:rPr>
              <a:t>的</a:t>
            </a:r>
            <a:r>
              <a:rPr lang="zh-CN" altLang="en-US" sz="2200" dirty="0" smtClean="0">
                <a:latin typeface="+mn-ea"/>
              </a:rPr>
              <a:t>听。我们</a:t>
            </a:r>
            <a:r>
              <a:rPr lang="zh-CN" altLang="en-US" sz="2200" dirty="0">
                <a:latin typeface="+mn-ea"/>
              </a:rPr>
              <a:t>聚精会神地听</a:t>
            </a:r>
            <a:r>
              <a:rPr lang="zh-CN" altLang="en-US" sz="2200" dirty="0" smtClean="0">
                <a:latin typeface="+mn-ea"/>
              </a:rPr>
              <a:t>老师每</a:t>
            </a:r>
            <a:r>
              <a:rPr lang="zh-CN" altLang="en-US" sz="2200" dirty="0">
                <a:latin typeface="+mn-ea"/>
              </a:rPr>
              <a:t>一步的</a:t>
            </a:r>
            <a:r>
              <a:rPr lang="zh-CN" altLang="en-US" sz="2200" dirty="0" smtClean="0">
                <a:latin typeface="+mn-ea"/>
              </a:rPr>
              <a:t>讲解，突然</a:t>
            </a:r>
            <a:r>
              <a:rPr lang="zh-CN" altLang="en-US" sz="2200" dirty="0">
                <a:latin typeface="+mn-ea"/>
              </a:rPr>
              <a:t>有一个地方我</a:t>
            </a:r>
            <a:r>
              <a:rPr lang="zh-CN" altLang="en-US" sz="2200" dirty="0" smtClean="0">
                <a:latin typeface="+mn-ea"/>
              </a:rPr>
              <a:t>不会，那就是知了的腿粘在辛夷花上，我怎么</a:t>
            </a:r>
            <a:r>
              <a:rPr lang="zh-CN" altLang="en-US" sz="2200" dirty="0">
                <a:latin typeface="+mn-ea"/>
              </a:rPr>
              <a:t>粘</a:t>
            </a:r>
            <a:r>
              <a:rPr lang="zh-CN" altLang="en-US" sz="2200" dirty="0" smtClean="0">
                <a:latin typeface="+mn-ea"/>
              </a:rPr>
              <a:t>都</a:t>
            </a:r>
            <a:r>
              <a:rPr lang="zh-CN" altLang="en-US" sz="2200" dirty="0">
                <a:latin typeface="+mn-ea"/>
              </a:rPr>
              <a:t>觉得</a:t>
            </a:r>
            <a:r>
              <a:rPr lang="zh-CN" altLang="en-US" sz="2200" dirty="0" smtClean="0">
                <a:latin typeface="+mn-ea"/>
              </a:rPr>
              <a:t>不顺眼，我急得像</a:t>
            </a:r>
            <a:r>
              <a:rPr lang="zh-CN" altLang="en-US" sz="2200" dirty="0">
                <a:latin typeface="+mn-ea"/>
              </a:rPr>
              <a:t>一只</a:t>
            </a:r>
            <a:r>
              <a:rPr lang="zh-CN" altLang="en-US" sz="2200" dirty="0" smtClean="0">
                <a:latin typeface="+mn-ea"/>
              </a:rPr>
              <a:t>热锅上的蚂蚁</a:t>
            </a:r>
            <a:r>
              <a:rPr lang="zh-CN" altLang="en-US" sz="2200" dirty="0">
                <a:latin typeface="+mn-ea"/>
              </a:rPr>
              <a:t>，</a:t>
            </a:r>
            <a:r>
              <a:rPr lang="zh-CN" altLang="en-US" sz="2200" dirty="0" smtClean="0">
                <a:latin typeface="+mn-ea"/>
              </a:rPr>
              <a:t>忽然</a:t>
            </a:r>
            <a:r>
              <a:rPr lang="zh-CN" altLang="en-US" sz="2200" dirty="0">
                <a:latin typeface="+mn-ea"/>
              </a:rPr>
              <a:t>老师来</a:t>
            </a:r>
            <a:r>
              <a:rPr lang="zh-CN" altLang="en-US" sz="2200" dirty="0" smtClean="0">
                <a:latin typeface="+mn-ea"/>
              </a:rPr>
              <a:t>了，看</a:t>
            </a:r>
            <a:r>
              <a:rPr lang="zh-CN" altLang="en-US" sz="2200" dirty="0">
                <a:latin typeface="+mn-ea"/>
              </a:rPr>
              <a:t>着</a:t>
            </a:r>
            <a:r>
              <a:rPr lang="zh-CN" altLang="en-US" sz="2200" dirty="0" smtClean="0">
                <a:latin typeface="+mn-ea"/>
              </a:rPr>
              <a:t>我着急的样子说：“小伙子，你</a:t>
            </a:r>
            <a:r>
              <a:rPr lang="zh-CN" altLang="en-US" sz="2200" dirty="0">
                <a:latin typeface="+mn-ea"/>
              </a:rPr>
              <a:t>怎么</a:t>
            </a:r>
            <a:r>
              <a:rPr lang="zh-CN" altLang="en-US" sz="2200" dirty="0" smtClean="0">
                <a:latin typeface="+mn-ea"/>
              </a:rPr>
              <a:t>了？”我说：“老师，我不会粘腿，请您教一教我吧！</a:t>
            </a:r>
            <a:r>
              <a:rPr lang="zh-CN" altLang="en-US" sz="2200" dirty="0">
                <a:latin typeface="+mn-ea"/>
              </a:rPr>
              <a:t>”</a:t>
            </a:r>
            <a:r>
              <a:rPr lang="zh-CN" altLang="en-US" sz="2200" dirty="0" smtClean="0">
                <a:latin typeface="+mn-ea"/>
              </a:rPr>
              <a:t>爸</a:t>
            </a:r>
            <a:r>
              <a:rPr lang="zh-CN" altLang="en-US" sz="2200" dirty="0">
                <a:latin typeface="+mn-ea"/>
              </a:rPr>
              <a:t>老师耐心的给我</a:t>
            </a:r>
            <a:r>
              <a:rPr lang="zh-CN" altLang="en-US" sz="2200" dirty="0" smtClean="0">
                <a:latin typeface="+mn-ea"/>
              </a:rPr>
              <a:t>讲，说：“腿的鼓面朝上，并粘在辛夷花的底下</a:t>
            </a:r>
            <a:r>
              <a:rPr lang="zh-CN" altLang="en-US" sz="2200" dirty="0">
                <a:latin typeface="+mn-ea"/>
              </a:rPr>
              <a:t>”</a:t>
            </a:r>
            <a:r>
              <a:rPr lang="zh-CN" altLang="en-US" sz="2200" dirty="0" smtClean="0">
                <a:latin typeface="+mn-ea"/>
              </a:rPr>
              <a:t>。老师</a:t>
            </a:r>
            <a:r>
              <a:rPr lang="zh-CN" altLang="en-US" sz="2200" dirty="0">
                <a:latin typeface="+mn-ea"/>
              </a:rPr>
              <a:t>说完我</a:t>
            </a:r>
            <a:r>
              <a:rPr lang="zh-CN" altLang="en-US" sz="2200" dirty="0" smtClean="0">
                <a:latin typeface="+mn-ea"/>
              </a:rPr>
              <a:t>立马动手制作。最后</a:t>
            </a:r>
            <a:r>
              <a:rPr lang="zh-CN" altLang="en-US" sz="2200" dirty="0">
                <a:latin typeface="+mn-ea"/>
              </a:rPr>
              <a:t>一步</a:t>
            </a:r>
            <a:r>
              <a:rPr lang="zh-CN" altLang="en-US" sz="2200" dirty="0" smtClean="0">
                <a:latin typeface="+mn-ea"/>
              </a:rPr>
              <a:t>了，我</a:t>
            </a:r>
            <a:r>
              <a:rPr lang="zh-CN" altLang="en-US" sz="2200" dirty="0">
                <a:latin typeface="+mn-ea"/>
              </a:rPr>
              <a:t>心里万分</a:t>
            </a:r>
            <a:r>
              <a:rPr lang="zh-CN" altLang="en-US" sz="2200" dirty="0" smtClean="0">
                <a:latin typeface="+mn-ea"/>
              </a:rPr>
              <a:t>激动，我把知了的腿当作毛猴子的胳膊，我</a:t>
            </a:r>
            <a:r>
              <a:rPr lang="zh-CN" altLang="en-US" sz="2200" dirty="0">
                <a:latin typeface="+mn-ea"/>
              </a:rPr>
              <a:t>可爱的</a:t>
            </a:r>
            <a:r>
              <a:rPr lang="zh-CN" altLang="en-US" sz="2200" dirty="0" smtClean="0">
                <a:latin typeface="+mn-ea"/>
              </a:rPr>
              <a:t>猴子终于</a:t>
            </a:r>
            <a:r>
              <a:rPr lang="zh-CN" altLang="en-US" sz="2200" dirty="0">
                <a:latin typeface="+mn-ea"/>
              </a:rPr>
              <a:t>是做好</a:t>
            </a:r>
            <a:r>
              <a:rPr lang="zh-CN" altLang="en-US" sz="2200" dirty="0" smtClean="0">
                <a:latin typeface="+mn-ea"/>
              </a:rPr>
              <a:t>了，真是来之不易，每一步都要</a:t>
            </a:r>
            <a:r>
              <a:rPr lang="zh-CN" altLang="en-US" sz="2200" dirty="0">
                <a:latin typeface="+mn-ea"/>
              </a:rPr>
              <a:t>细心</a:t>
            </a:r>
            <a:r>
              <a:rPr lang="zh-CN" altLang="en-US" sz="2200" dirty="0" smtClean="0">
                <a:latin typeface="+mn-ea"/>
              </a:rPr>
              <a:t>观察，真的</a:t>
            </a:r>
            <a:r>
              <a:rPr lang="zh-CN" altLang="en-US" sz="2200" dirty="0">
                <a:latin typeface="+mn-ea"/>
              </a:rPr>
              <a:t>太辛苦</a:t>
            </a:r>
            <a:r>
              <a:rPr lang="zh-CN" altLang="en-US" sz="2200" dirty="0" smtClean="0">
                <a:latin typeface="+mn-ea"/>
              </a:rPr>
              <a:t>了，瞧，我的</a:t>
            </a:r>
            <a:r>
              <a:rPr lang="zh-CN" altLang="en-US" sz="2200" dirty="0">
                <a:latin typeface="+mn-ea"/>
              </a:rPr>
              <a:t>毛猴</a:t>
            </a:r>
            <a:r>
              <a:rPr lang="zh-CN" altLang="en-US" sz="2200" dirty="0" smtClean="0">
                <a:latin typeface="+mn-ea"/>
              </a:rPr>
              <a:t>拿</a:t>
            </a:r>
            <a:r>
              <a:rPr lang="zh-CN" altLang="en-US" sz="2200" dirty="0">
                <a:latin typeface="+mn-ea"/>
              </a:rPr>
              <a:t>着桃子</a:t>
            </a:r>
            <a:r>
              <a:rPr lang="zh-CN" altLang="en-US" sz="2200" dirty="0" smtClean="0">
                <a:latin typeface="+mn-ea"/>
              </a:rPr>
              <a:t>招手，像是让</a:t>
            </a:r>
            <a:r>
              <a:rPr lang="zh-CN" altLang="en-US" sz="2200" dirty="0">
                <a:latin typeface="+mn-ea"/>
              </a:rPr>
              <a:t>我也来吃桃子</a:t>
            </a:r>
            <a:r>
              <a:rPr lang="zh-CN" altLang="en-US" sz="2200" dirty="0" smtClean="0">
                <a:latin typeface="+mn-ea"/>
              </a:rPr>
              <a:t>似的。</a:t>
            </a:r>
            <a:endParaRPr lang="en-US" altLang="zh-CN" sz="2200" dirty="0" smtClean="0">
              <a:latin typeface="+mn-ea"/>
            </a:endParaRPr>
          </a:p>
          <a:p>
            <a:pPr indent="457200"/>
            <a:r>
              <a:rPr lang="zh-CN" altLang="en-US" sz="2200" dirty="0" smtClean="0">
                <a:latin typeface="+mn-ea"/>
              </a:rPr>
              <a:t>最后，我</a:t>
            </a:r>
            <a:r>
              <a:rPr lang="zh-CN" altLang="en-US" sz="2200" dirty="0">
                <a:latin typeface="+mn-ea"/>
              </a:rPr>
              <a:t>知道了</a:t>
            </a:r>
            <a:r>
              <a:rPr lang="zh-CN" altLang="en-US" sz="2200" dirty="0" smtClean="0">
                <a:latin typeface="+mn-ea"/>
              </a:rPr>
              <a:t>一句话“没有规矩不成方圆”，这</a:t>
            </a:r>
            <a:r>
              <a:rPr lang="zh-CN" altLang="en-US" sz="2200" dirty="0">
                <a:latin typeface="+mn-ea"/>
              </a:rPr>
              <a:t>句话告诉我们一定</a:t>
            </a:r>
            <a:r>
              <a:rPr lang="zh-CN" altLang="en-US" sz="2200" dirty="0" smtClean="0">
                <a:latin typeface="+mn-ea"/>
              </a:rPr>
              <a:t>要有</a:t>
            </a:r>
            <a:r>
              <a:rPr lang="zh-CN" altLang="en-US" sz="2200" dirty="0">
                <a:latin typeface="+mn-ea"/>
              </a:rPr>
              <a:t>顺序不然就很难成功。</a:t>
            </a:r>
            <a:endParaRPr lang="en-US" altLang="zh-CN" sz="2200" dirty="0" smtClean="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2786260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16632"/>
            <a:ext cx="8727111" cy="6001643"/>
          </a:xfrm>
          <a:prstGeom prst="rect">
            <a:avLst/>
          </a:prstGeom>
          <a:noFill/>
        </p:spPr>
        <p:txBody>
          <a:bodyPr wrap="square" rtlCol="0">
            <a:spAutoFit/>
          </a:bodyPr>
          <a:lstStyle/>
          <a:p>
            <a:pPr indent="457200" algn="ctr"/>
            <a:r>
              <a:rPr lang="zh-CN" altLang="en-US" sz="2400" dirty="0" smtClean="0">
                <a:latin typeface="+mn-ea"/>
              </a:rPr>
              <a:t>制作</a:t>
            </a:r>
            <a:r>
              <a:rPr lang="zh-CN" altLang="en-US" sz="2400" dirty="0">
                <a:latin typeface="+mn-ea"/>
              </a:rPr>
              <a:t>毛猴</a:t>
            </a:r>
            <a:endParaRPr lang="en-US" altLang="zh-CN" sz="2400" dirty="0" smtClean="0">
              <a:latin typeface="+mn-ea"/>
            </a:endParaRPr>
          </a:p>
          <a:p>
            <a:pPr indent="457200" algn="r"/>
            <a:r>
              <a:rPr lang="zh-CN" altLang="en-US" sz="2400" dirty="0">
                <a:latin typeface="+mn-ea"/>
              </a:rPr>
              <a:t>赵</a:t>
            </a:r>
            <a:r>
              <a:rPr lang="zh-CN" altLang="en-US" sz="2400" dirty="0" smtClean="0">
                <a:latin typeface="+mn-ea"/>
              </a:rPr>
              <a:t>笑笑</a:t>
            </a:r>
            <a:endParaRPr lang="en-US" altLang="zh-CN" sz="2400" dirty="0">
              <a:latin typeface="+mn-ea"/>
            </a:endParaRPr>
          </a:p>
          <a:p>
            <a:pPr indent="457200"/>
            <a:r>
              <a:rPr lang="en-US" altLang="zh-CN" sz="2400" dirty="0" smtClean="0">
                <a:latin typeface="+mn-ea"/>
              </a:rPr>
              <a:t>9</a:t>
            </a:r>
            <a:r>
              <a:rPr lang="zh-CN" altLang="en-US" sz="2400" dirty="0">
                <a:latin typeface="+mn-ea"/>
              </a:rPr>
              <a:t>月</a:t>
            </a:r>
            <a:r>
              <a:rPr lang="en-US" altLang="zh-CN" sz="2400" dirty="0">
                <a:latin typeface="+mn-ea"/>
              </a:rPr>
              <a:t>27</a:t>
            </a:r>
            <a:r>
              <a:rPr lang="zh-CN" altLang="en-US" sz="2400" dirty="0" smtClean="0">
                <a:latin typeface="+mn-ea"/>
              </a:rPr>
              <a:t>日，我</a:t>
            </a:r>
            <a:r>
              <a:rPr lang="zh-CN" altLang="en-US" sz="2400" dirty="0">
                <a:latin typeface="+mn-ea"/>
              </a:rPr>
              <a:t>门三至六</a:t>
            </a:r>
            <a:r>
              <a:rPr lang="zh-CN" altLang="en-US" sz="2400" dirty="0" smtClean="0">
                <a:latin typeface="+mn-ea"/>
              </a:rPr>
              <a:t>年级的同学一起去</a:t>
            </a:r>
            <a:r>
              <a:rPr lang="zh-CN" altLang="en-US" sz="2400" dirty="0">
                <a:latin typeface="+mn-ea"/>
              </a:rPr>
              <a:t>了</a:t>
            </a:r>
            <a:r>
              <a:rPr lang="zh-CN" altLang="en-US" sz="2400" dirty="0" smtClean="0">
                <a:latin typeface="+mn-ea"/>
              </a:rPr>
              <a:t>非遗体验</a:t>
            </a:r>
            <a:r>
              <a:rPr lang="zh-CN" altLang="en-US" sz="2400" dirty="0">
                <a:latin typeface="+mn-ea"/>
              </a:rPr>
              <a:t>馆去</a:t>
            </a:r>
            <a:r>
              <a:rPr lang="zh-CN" altLang="en-US" sz="2400" dirty="0" smtClean="0">
                <a:latin typeface="+mn-ea"/>
              </a:rPr>
              <a:t>活动，每个</a:t>
            </a:r>
            <a:r>
              <a:rPr lang="zh-CN" altLang="en-US" sz="2400" dirty="0">
                <a:latin typeface="+mn-ea"/>
              </a:rPr>
              <a:t>班一个</a:t>
            </a:r>
            <a:r>
              <a:rPr lang="zh-CN" altLang="en-US" sz="2400" dirty="0" smtClean="0">
                <a:latin typeface="+mn-ea"/>
              </a:rPr>
              <a:t>活动，我们班是之做毛猴。</a:t>
            </a:r>
            <a:endParaRPr lang="en-US" altLang="zh-CN" sz="2400" dirty="0" smtClean="0">
              <a:latin typeface="+mn-ea"/>
            </a:endParaRPr>
          </a:p>
          <a:p>
            <a:pPr indent="457200"/>
            <a:r>
              <a:rPr lang="zh-CN" altLang="en-US" sz="2400" dirty="0" smtClean="0">
                <a:latin typeface="+mn-ea"/>
              </a:rPr>
              <a:t>老师</a:t>
            </a:r>
            <a:r>
              <a:rPr lang="zh-CN" altLang="en-US" sz="2400" dirty="0">
                <a:latin typeface="+mn-ea"/>
              </a:rPr>
              <a:t>给我们每个人都发了一个小</a:t>
            </a:r>
            <a:r>
              <a:rPr lang="zh-CN" altLang="en-US" sz="2400" dirty="0" smtClean="0">
                <a:latin typeface="+mn-ea"/>
              </a:rPr>
              <a:t>盒子，又</a:t>
            </a:r>
            <a:r>
              <a:rPr lang="zh-CN" altLang="en-US" sz="2400" dirty="0">
                <a:latin typeface="+mn-ea"/>
              </a:rPr>
              <a:t>给我们发了制作毛毛侯</a:t>
            </a:r>
            <a:r>
              <a:rPr lang="zh-CN" altLang="en-US" sz="2400" dirty="0" smtClean="0">
                <a:latin typeface="+mn-ea"/>
              </a:rPr>
              <a:t>的材料。开始</a:t>
            </a:r>
            <a:r>
              <a:rPr lang="zh-CN" altLang="en-US" sz="2400" dirty="0">
                <a:latin typeface="+mn-ea"/>
              </a:rPr>
              <a:t>做</a:t>
            </a:r>
            <a:r>
              <a:rPr lang="zh-CN" altLang="en-US" sz="2400" dirty="0" smtClean="0">
                <a:latin typeface="+mn-ea"/>
              </a:rPr>
              <a:t>了，我们</a:t>
            </a:r>
            <a:r>
              <a:rPr lang="zh-CN" altLang="en-US" sz="2400" dirty="0">
                <a:latin typeface="+mn-ea"/>
              </a:rPr>
              <a:t>听着老师说</a:t>
            </a:r>
            <a:r>
              <a:rPr lang="zh-CN" altLang="en-US" sz="2400" dirty="0" smtClean="0">
                <a:latin typeface="+mn-ea"/>
              </a:rPr>
              <a:t>的</a:t>
            </a:r>
            <a:r>
              <a:rPr lang="zh-CN" altLang="en-US" sz="2400" dirty="0">
                <a:latin typeface="+mn-ea"/>
              </a:rPr>
              <a:t>去</a:t>
            </a:r>
            <a:r>
              <a:rPr lang="zh-CN" altLang="en-US" sz="2400" dirty="0" smtClean="0">
                <a:latin typeface="+mn-ea"/>
              </a:rPr>
              <a:t>做，先</a:t>
            </a:r>
            <a:r>
              <a:rPr lang="zh-CN" altLang="en-US" sz="2400" dirty="0">
                <a:latin typeface="+mn-ea"/>
              </a:rPr>
              <a:t>把树皮粘</a:t>
            </a:r>
            <a:r>
              <a:rPr lang="zh-CN" altLang="en-US" sz="2400" dirty="0" smtClean="0">
                <a:latin typeface="+mn-ea"/>
              </a:rPr>
              <a:t>在盒子里的白色里面，然后</a:t>
            </a:r>
            <a:r>
              <a:rPr lang="zh-CN" altLang="en-US" sz="2400" dirty="0">
                <a:latin typeface="+mn-ea"/>
              </a:rPr>
              <a:t>把树根扎在</a:t>
            </a:r>
            <a:r>
              <a:rPr lang="zh-CN" altLang="en-US" sz="2400" dirty="0" smtClean="0">
                <a:latin typeface="+mn-ea"/>
              </a:rPr>
              <a:t>轻泥里，再在轻泥的</a:t>
            </a:r>
            <a:r>
              <a:rPr lang="zh-CN" altLang="en-US" sz="2400" dirty="0">
                <a:latin typeface="+mn-ea"/>
              </a:rPr>
              <a:t>下面涂</a:t>
            </a:r>
            <a:r>
              <a:rPr lang="zh-CN" altLang="en-US" sz="2400" dirty="0" smtClean="0">
                <a:latin typeface="+mn-ea"/>
              </a:rPr>
              <a:t>上乳胶，粘在盒子</a:t>
            </a:r>
            <a:r>
              <a:rPr lang="zh-CN" altLang="en-US" sz="2400" dirty="0">
                <a:latin typeface="+mn-ea"/>
              </a:rPr>
              <a:t>的</a:t>
            </a:r>
            <a:r>
              <a:rPr lang="zh-CN" altLang="en-US" sz="2400" dirty="0" smtClean="0">
                <a:latin typeface="+mn-ea"/>
              </a:rPr>
              <a:t>边缘上，再</a:t>
            </a:r>
            <a:r>
              <a:rPr lang="zh-CN" altLang="en-US" sz="2400" dirty="0">
                <a:latin typeface="+mn-ea"/>
              </a:rPr>
              <a:t>把石头放在树皮和树根的前面中间的</a:t>
            </a:r>
            <a:r>
              <a:rPr lang="zh-CN" altLang="en-US" sz="2400" dirty="0" smtClean="0">
                <a:latin typeface="+mn-ea"/>
              </a:rPr>
              <a:t>位置。最后把一个毛茸茸</a:t>
            </a:r>
            <a:r>
              <a:rPr lang="zh-CN" altLang="en-US" sz="2400" dirty="0">
                <a:latin typeface="+mn-ea"/>
              </a:rPr>
              <a:t>的东西放在石头</a:t>
            </a:r>
            <a:r>
              <a:rPr lang="zh-CN" altLang="en-US" sz="2400" dirty="0" smtClean="0">
                <a:latin typeface="+mn-ea"/>
              </a:rPr>
              <a:t>上，再给它添上头合和脚，在粘脚的这块儿，我</a:t>
            </a:r>
            <a:r>
              <a:rPr lang="zh-CN" altLang="en-US" sz="2400" dirty="0">
                <a:latin typeface="+mn-ea"/>
              </a:rPr>
              <a:t>遇到了一点小</a:t>
            </a:r>
            <a:r>
              <a:rPr lang="zh-CN" altLang="en-US" sz="2400" dirty="0" smtClean="0">
                <a:latin typeface="+mn-ea"/>
              </a:rPr>
              <a:t>困难，不知道怎么</a:t>
            </a:r>
            <a:r>
              <a:rPr lang="zh-CN" altLang="en-US" sz="2400" dirty="0">
                <a:latin typeface="+mn-ea"/>
              </a:rPr>
              <a:t>粘</a:t>
            </a:r>
            <a:r>
              <a:rPr lang="zh-CN" altLang="en-US" sz="2400" dirty="0" smtClean="0">
                <a:latin typeface="+mn-ea"/>
              </a:rPr>
              <a:t>脚，我心里一直很着急，这时候</a:t>
            </a:r>
            <a:r>
              <a:rPr lang="zh-CN" altLang="en-US" sz="2400" dirty="0">
                <a:latin typeface="+mn-ea"/>
              </a:rPr>
              <a:t>老师来</a:t>
            </a:r>
            <a:r>
              <a:rPr lang="zh-CN" altLang="en-US" sz="2400" dirty="0" smtClean="0">
                <a:latin typeface="+mn-ea"/>
              </a:rPr>
              <a:t>了，老师</a:t>
            </a:r>
            <a:r>
              <a:rPr lang="zh-CN" altLang="en-US" sz="2400" dirty="0">
                <a:latin typeface="+mn-ea"/>
              </a:rPr>
              <a:t>给</a:t>
            </a:r>
            <a:r>
              <a:rPr lang="zh-CN" altLang="en-US" sz="2400" dirty="0" smtClean="0">
                <a:latin typeface="+mn-ea"/>
              </a:rPr>
              <a:t>我讲了讲脚应该怎么粘，在老师</a:t>
            </a:r>
            <a:r>
              <a:rPr lang="zh-CN" altLang="en-US" sz="2400" dirty="0">
                <a:latin typeface="+mn-ea"/>
              </a:rPr>
              <a:t>讲</a:t>
            </a:r>
            <a:r>
              <a:rPr lang="zh-CN" altLang="en-US" sz="2400" dirty="0" smtClean="0">
                <a:latin typeface="+mn-ea"/>
              </a:rPr>
              <a:t>时，我慢慢的</a:t>
            </a:r>
            <a:r>
              <a:rPr lang="zh-CN" altLang="en-US" sz="2400" dirty="0">
                <a:latin typeface="+mn-ea"/>
              </a:rPr>
              <a:t>才明白</a:t>
            </a:r>
            <a:r>
              <a:rPr lang="zh-CN" altLang="en-US" sz="2400" dirty="0" smtClean="0">
                <a:latin typeface="+mn-ea"/>
              </a:rPr>
              <a:t>原来</a:t>
            </a:r>
            <a:r>
              <a:rPr lang="zh-CN" altLang="en-US" sz="2400" dirty="0">
                <a:latin typeface="+mn-ea"/>
              </a:rPr>
              <a:t>猴子</a:t>
            </a:r>
            <a:r>
              <a:rPr lang="zh-CN" altLang="en-US" sz="2400" dirty="0" smtClean="0">
                <a:latin typeface="+mn-ea"/>
              </a:rPr>
              <a:t>的脚和</a:t>
            </a:r>
            <a:r>
              <a:rPr lang="zh-CN" altLang="en-US" sz="2400" dirty="0">
                <a:latin typeface="+mn-ea"/>
              </a:rPr>
              <a:t>我们</a:t>
            </a:r>
            <a:r>
              <a:rPr lang="zh-CN" altLang="en-US" sz="2400" dirty="0" smtClean="0">
                <a:latin typeface="+mn-ea"/>
              </a:rPr>
              <a:t>人类的</a:t>
            </a:r>
            <a:r>
              <a:rPr lang="zh-CN" altLang="en-US" sz="2400" dirty="0">
                <a:latin typeface="+mn-ea"/>
              </a:rPr>
              <a:t>脚</a:t>
            </a:r>
            <a:r>
              <a:rPr lang="zh-CN" altLang="en-US" sz="2400" dirty="0" smtClean="0">
                <a:latin typeface="+mn-ea"/>
              </a:rPr>
              <a:t>差不多，粘完脚，我</a:t>
            </a:r>
            <a:r>
              <a:rPr lang="zh-CN" altLang="en-US" sz="2400" dirty="0">
                <a:latin typeface="+mn-ea"/>
              </a:rPr>
              <a:t>又把桃子和</a:t>
            </a:r>
            <a:r>
              <a:rPr lang="zh-CN" altLang="en-US" sz="2400" dirty="0" smtClean="0">
                <a:latin typeface="+mn-ea"/>
              </a:rPr>
              <a:t>手粘了上去，一</a:t>
            </a:r>
            <a:r>
              <a:rPr lang="zh-CN" altLang="en-US" sz="2400" dirty="0">
                <a:latin typeface="+mn-ea"/>
              </a:rPr>
              <a:t>个毛猴就大功告成</a:t>
            </a:r>
            <a:r>
              <a:rPr lang="zh-CN" altLang="en-US" sz="2400" dirty="0" smtClean="0">
                <a:latin typeface="+mn-ea"/>
              </a:rPr>
              <a:t>了。</a:t>
            </a:r>
            <a:endParaRPr lang="en-US" altLang="zh-CN" sz="2400" dirty="0" smtClean="0">
              <a:latin typeface="+mn-ea"/>
            </a:endParaRPr>
          </a:p>
          <a:p>
            <a:pPr indent="457200"/>
            <a:r>
              <a:rPr lang="zh-CN" altLang="en-US" sz="2400" dirty="0" smtClean="0">
                <a:latin typeface="+mn-ea"/>
              </a:rPr>
              <a:t>这</a:t>
            </a:r>
            <a:r>
              <a:rPr lang="zh-CN" altLang="en-US" sz="2400" dirty="0">
                <a:latin typeface="+mn-ea"/>
              </a:rPr>
              <a:t>次活动很有趣很</a:t>
            </a:r>
            <a:r>
              <a:rPr lang="zh-CN" altLang="en-US" sz="2400" dirty="0" smtClean="0">
                <a:latin typeface="+mn-ea"/>
              </a:rPr>
              <a:t>好玩，让我</a:t>
            </a:r>
            <a:r>
              <a:rPr lang="zh-CN" altLang="en-US" sz="2400" dirty="0">
                <a:latin typeface="+mn-ea"/>
              </a:rPr>
              <a:t>既</a:t>
            </a:r>
            <a:r>
              <a:rPr lang="zh-CN" altLang="en-US" sz="2400" dirty="0" smtClean="0">
                <a:latin typeface="+mn-ea"/>
              </a:rPr>
              <a:t>增长</a:t>
            </a:r>
            <a:r>
              <a:rPr lang="zh-CN" altLang="en-US" sz="2400" dirty="0">
                <a:latin typeface="+mn-ea"/>
              </a:rPr>
              <a:t>了</a:t>
            </a:r>
            <a:r>
              <a:rPr lang="zh-CN" altLang="en-US" sz="2400" dirty="0" smtClean="0">
                <a:latin typeface="+mn-ea"/>
              </a:rPr>
              <a:t>知识，又</a:t>
            </a:r>
            <a:r>
              <a:rPr lang="zh-CN" altLang="en-US" sz="2400" dirty="0">
                <a:latin typeface="+mn-ea"/>
              </a:rPr>
              <a:t>增长了</a:t>
            </a:r>
            <a:r>
              <a:rPr lang="zh-CN" altLang="en-US" sz="2400" dirty="0" smtClean="0">
                <a:latin typeface="+mn-ea"/>
              </a:rPr>
              <a:t>乐趣，还</a:t>
            </a:r>
            <a:r>
              <a:rPr lang="zh-CN" altLang="en-US" sz="2400" dirty="0">
                <a:latin typeface="+mn-ea"/>
              </a:rPr>
              <a:t>让我知道同学和</a:t>
            </a:r>
            <a:r>
              <a:rPr lang="zh-CN" altLang="en-US" sz="2400" dirty="0" smtClean="0">
                <a:latin typeface="+mn-ea"/>
              </a:rPr>
              <a:t>朋友</a:t>
            </a:r>
            <a:r>
              <a:rPr lang="zh-CN" altLang="en-US" sz="2400" dirty="0">
                <a:latin typeface="+mn-ea"/>
              </a:rPr>
              <a:t>间</a:t>
            </a:r>
            <a:r>
              <a:rPr lang="zh-CN" altLang="en-US" sz="2400" dirty="0" smtClean="0">
                <a:latin typeface="+mn-ea"/>
              </a:rPr>
              <a:t>要</a:t>
            </a:r>
            <a:r>
              <a:rPr lang="zh-CN" altLang="en-US" sz="2400" dirty="0">
                <a:latin typeface="+mn-ea"/>
              </a:rPr>
              <a:t>互相</a:t>
            </a:r>
            <a:r>
              <a:rPr lang="zh-CN" altLang="en-US" sz="2400" dirty="0" smtClean="0">
                <a:latin typeface="+mn-ea"/>
              </a:rPr>
              <a:t>帮助，互相帮忙，应该懂得友谊。</a:t>
            </a:r>
            <a:endParaRPr lang="en-US" altLang="zh-CN" sz="2400" dirty="0" smtClean="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657171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16632"/>
            <a:ext cx="8727111" cy="6370975"/>
          </a:xfrm>
          <a:prstGeom prst="rect">
            <a:avLst/>
          </a:prstGeom>
          <a:noFill/>
        </p:spPr>
        <p:txBody>
          <a:bodyPr wrap="square" rtlCol="0">
            <a:spAutoFit/>
          </a:bodyPr>
          <a:lstStyle/>
          <a:p>
            <a:pPr indent="457200" algn="ctr"/>
            <a:r>
              <a:rPr lang="zh-CN" altLang="en-US" sz="2400" dirty="0">
                <a:latin typeface="+mn-ea"/>
              </a:rPr>
              <a:t>毛猴</a:t>
            </a:r>
            <a:r>
              <a:rPr lang="zh-CN" altLang="en-US" sz="2400" dirty="0" smtClean="0">
                <a:latin typeface="+mn-ea"/>
              </a:rPr>
              <a:t>制作</a:t>
            </a:r>
            <a:endParaRPr lang="en-US" altLang="zh-CN" sz="2400" dirty="0" smtClean="0">
              <a:latin typeface="+mn-ea"/>
            </a:endParaRPr>
          </a:p>
          <a:p>
            <a:pPr indent="457200" algn="r"/>
            <a:r>
              <a:rPr lang="zh-CN" altLang="en-US" sz="2400" dirty="0">
                <a:latin typeface="+mn-ea"/>
              </a:rPr>
              <a:t>李金旭</a:t>
            </a:r>
            <a:endParaRPr lang="en-US" altLang="zh-CN" sz="2400" dirty="0" smtClean="0">
              <a:latin typeface="+mn-ea"/>
            </a:endParaRPr>
          </a:p>
          <a:p>
            <a:pPr indent="457200" algn="just"/>
            <a:r>
              <a:rPr lang="en-US" altLang="zh-CN" sz="2400" dirty="0" smtClean="0">
                <a:latin typeface="+mn-ea"/>
              </a:rPr>
              <a:t>9</a:t>
            </a:r>
            <a:r>
              <a:rPr lang="zh-CN" altLang="en-US" sz="2400" dirty="0">
                <a:latin typeface="+mn-ea"/>
              </a:rPr>
              <a:t>月</a:t>
            </a:r>
            <a:r>
              <a:rPr lang="en-US" altLang="zh-CN" sz="2400" dirty="0">
                <a:latin typeface="+mn-ea"/>
              </a:rPr>
              <a:t>27</a:t>
            </a:r>
            <a:r>
              <a:rPr lang="zh-CN" altLang="en-US" sz="2400" dirty="0">
                <a:latin typeface="+mn-ea"/>
              </a:rPr>
              <a:t>日我们去了稻香湖非遗科</a:t>
            </a:r>
            <a:r>
              <a:rPr lang="zh-CN" altLang="en-US" sz="2400" dirty="0" smtClean="0">
                <a:latin typeface="+mn-ea"/>
              </a:rPr>
              <a:t>学馆，在</a:t>
            </a:r>
            <a:r>
              <a:rPr lang="zh-CN" altLang="en-US" sz="2400" dirty="0">
                <a:latin typeface="+mn-ea"/>
              </a:rPr>
              <a:t>六会场进行</a:t>
            </a:r>
            <a:r>
              <a:rPr lang="zh-CN" altLang="en-US" sz="2400" dirty="0" smtClean="0">
                <a:latin typeface="+mn-ea"/>
              </a:rPr>
              <a:t>了</a:t>
            </a:r>
            <a:r>
              <a:rPr lang="zh-CN" altLang="en-US" sz="2400" dirty="0">
                <a:latin typeface="+mn-ea"/>
              </a:rPr>
              <a:t>毛</a:t>
            </a:r>
            <a:r>
              <a:rPr lang="zh-CN" altLang="en-US" sz="2400" dirty="0" smtClean="0">
                <a:latin typeface="+mn-ea"/>
              </a:rPr>
              <a:t>猴制作这</a:t>
            </a:r>
            <a:r>
              <a:rPr lang="zh-CN" altLang="en-US" sz="2400" dirty="0">
                <a:latin typeface="+mn-ea"/>
              </a:rPr>
              <a:t>项</a:t>
            </a:r>
            <a:r>
              <a:rPr lang="zh-CN" altLang="en-US" sz="2400" dirty="0" smtClean="0">
                <a:latin typeface="+mn-ea"/>
              </a:rPr>
              <a:t>活动，我</a:t>
            </a:r>
            <a:r>
              <a:rPr lang="zh-CN" altLang="en-US" sz="2400" dirty="0">
                <a:latin typeface="+mn-ea"/>
              </a:rPr>
              <a:t>觉得很</a:t>
            </a:r>
            <a:r>
              <a:rPr lang="zh-CN" altLang="en-US" sz="2400" dirty="0" smtClean="0">
                <a:latin typeface="+mn-ea"/>
              </a:rPr>
              <a:t>有意思，它是</a:t>
            </a:r>
            <a:r>
              <a:rPr lang="zh-CN" altLang="en-US" sz="2400" dirty="0">
                <a:latin typeface="+mn-ea"/>
              </a:rPr>
              <a:t>我们</a:t>
            </a:r>
            <a:r>
              <a:rPr lang="zh-CN" altLang="en-US" sz="2400" dirty="0" smtClean="0">
                <a:latin typeface="+mn-ea"/>
              </a:rPr>
              <a:t>现代人</a:t>
            </a:r>
            <a:r>
              <a:rPr lang="zh-CN" altLang="en-US" sz="2400" dirty="0">
                <a:latin typeface="+mn-ea"/>
              </a:rPr>
              <a:t>的</a:t>
            </a:r>
            <a:r>
              <a:rPr lang="zh-CN" altLang="en-US" sz="2400" dirty="0" smtClean="0">
                <a:latin typeface="+mn-ea"/>
              </a:rPr>
              <a:t>智慧。</a:t>
            </a:r>
            <a:endParaRPr lang="en-US" altLang="zh-CN" sz="2400" dirty="0" smtClean="0">
              <a:latin typeface="+mn-ea"/>
            </a:endParaRPr>
          </a:p>
          <a:p>
            <a:pPr indent="457200" algn="just"/>
            <a:r>
              <a:rPr lang="zh-CN" altLang="en-US" sz="2400" dirty="0" smtClean="0">
                <a:latin typeface="+mn-ea"/>
              </a:rPr>
              <a:t>我们</a:t>
            </a:r>
            <a:r>
              <a:rPr lang="zh-CN" altLang="en-US" sz="2400" dirty="0">
                <a:latin typeface="+mn-ea"/>
              </a:rPr>
              <a:t>制作的工具有</a:t>
            </a:r>
            <a:r>
              <a:rPr lang="zh-CN" altLang="en-US" sz="2400" dirty="0" smtClean="0">
                <a:latin typeface="+mn-ea"/>
              </a:rPr>
              <a:t>镊子、乳胶，我们的材料有树皮、轻泥、草、一小块保温板、西宜花、知了的头和脚。老师</a:t>
            </a:r>
            <a:r>
              <a:rPr lang="zh-CN" altLang="en-US" sz="2400" dirty="0">
                <a:latin typeface="+mn-ea"/>
              </a:rPr>
              <a:t>边讲解边给我们做</a:t>
            </a:r>
            <a:r>
              <a:rPr lang="zh-CN" altLang="en-US" sz="2400" dirty="0" smtClean="0">
                <a:latin typeface="+mn-ea"/>
              </a:rPr>
              <a:t>示范。我</a:t>
            </a:r>
            <a:r>
              <a:rPr lang="zh-CN" altLang="en-US" sz="2400" dirty="0">
                <a:latin typeface="+mn-ea"/>
              </a:rPr>
              <a:t>把</a:t>
            </a:r>
            <a:r>
              <a:rPr lang="zh-CN" altLang="en-US" sz="2400" dirty="0" smtClean="0">
                <a:latin typeface="+mn-ea"/>
              </a:rPr>
              <a:t>树皮平的一面</a:t>
            </a:r>
            <a:r>
              <a:rPr lang="zh-CN" altLang="en-US" sz="2400" dirty="0">
                <a:latin typeface="+mn-ea"/>
              </a:rPr>
              <a:t>涂</a:t>
            </a:r>
            <a:r>
              <a:rPr lang="zh-CN" altLang="en-US" sz="2400" dirty="0" smtClean="0">
                <a:latin typeface="+mn-ea"/>
              </a:rPr>
              <a:t>上乳胶，粘</a:t>
            </a:r>
            <a:r>
              <a:rPr lang="zh-CN" altLang="en-US" sz="2400" dirty="0">
                <a:latin typeface="+mn-ea"/>
              </a:rPr>
              <a:t>在白色</a:t>
            </a:r>
            <a:r>
              <a:rPr lang="zh-CN" altLang="en-US" sz="2400" dirty="0" smtClean="0">
                <a:latin typeface="+mn-ea"/>
              </a:rPr>
              <a:t>部分的一</a:t>
            </a:r>
            <a:r>
              <a:rPr lang="zh-CN" altLang="en-US" sz="2400" dirty="0">
                <a:latin typeface="+mn-ea"/>
              </a:rPr>
              <a:t>个</a:t>
            </a:r>
            <a:r>
              <a:rPr lang="zh-CN" altLang="en-US" sz="2400" dirty="0" smtClean="0">
                <a:latin typeface="+mn-ea"/>
              </a:rPr>
              <a:t>角落，这样</a:t>
            </a:r>
            <a:r>
              <a:rPr lang="zh-CN" altLang="en-US" sz="2400" dirty="0">
                <a:latin typeface="+mn-ea"/>
              </a:rPr>
              <a:t>看起来像一座</a:t>
            </a:r>
            <a:r>
              <a:rPr lang="zh-CN" altLang="en-US" sz="2400" dirty="0" smtClean="0">
                <a:latin typeface="+mn-ea"/>
              </a:rPr>
              <a:t>大山，再把轻泥下面</a:t>
            </a:r>
            <a:r>
              <a:rPr lang="zh-CN" altLang="en-US" sz="2400" dirty="0">
                <a:latin typeface="+mn-ea"/>
              </a:rPr>
              <a:t>涂</a:t>
            </a:r>
            <a:r>
              <a:rPr lang="zh-CN" altLang="en-US" sz="2400" dirty="0" smtClean="0">
                <a:latin typeface="+mn-ea"/>
              </a:rPr>
              <a:t>上乳胶，上面插草的部分也涂上乳胶让它固定在那里，然后</a:t>
            </a:r>
            <a:r>
              <a:rPr lang="zh-CN" altLang="en-US" sz="2400" dirty="0">
                <a:latin typeface="+mn-ea"/>
              </a:rPr>
              <a:t>把</a:t>
            </a:r>
            <a:r>
              <a:rPr lang="zh-CN" altLang="en-US" sz="2400" dirty="0" smtClean="0">
                <a:latin typeface="+mn-ea"/>
              </a:rPr>
              <a:t>它也粘在一</a:t>
            </a:r>
            <a:r>
              <a:rPr lang="zh-CN" altLang="en-US" sz="2400" dirty="0">
                <a:latin typeface="+mn-ea"/>
              </a:rPr>
              <a:t>个</a:t>
            </a:r>
            <a:r>
              <a:rPr lang="zh-CN" altLang="en-US" sz="2400" dirty="0" smtClean="0">
                <a:latin typeface="+mn-ea"/>
              </a:rPr>
              <a:t>角落，这样山和树就</a:t>
            </a:r>
            <a:r>
              <a:rPr lang="zh-CN" altLang="en-US" sz="2400" dirty="0">
                <a:latin typeface="+mn-ea"/>
              </a:rPr>
              <a:t>做好</a:t>
            </a:r>
            <a:r>
              <a:rPr lang="zh-CN" altLang="en-US" sz="2400" dirty="0" smtClean="0">
                <a:latin typeface="+mn-ea"/>
              </a:rPr>
              <a:t>了。但有一</a:t>
            </a:r>
            <a:r>
              <a:rPr lang="zh-CN" altLang="en-US" sz="2400" dirty="0">
                <a:latin typeface="+mn-ea"/>
              </a:rPr>
              <a:t>步</a:t>
            </a:r>
            <a:r>
              <a:rPr lang="zh-CN" altLang="en-US" sz="2400" dirty="0" smtClean="0">
                <a:latin typeface="+mn-ea"/>
              </a:rPr>
              <a:t>小人的手，我怎么</a:t>
            </a:r>
            <a:r>
              <a:rPr lang="zh-CN" altLang="en-US" sz="2400" dirty="0">
                <a:latin typeface="+mn-ea"/>
              </a:rPr>
              <a:t>也做</a:t>
            </a:r>
            <a:r>
              <a:rPr lang="zh-CN" altLang="en-US" sz="2400" dirty="0" smtClean="0">
                <a:latin typeface="+mn-ea"/>
              </a:rPr>
              <a:t>不好，因为</a:t>
            </a:r>
            <a:r>
              <a:rPr lang="zh-CN" altLang="en-US" sz="2400" dirty="0">
                <a:latin typeface="+mn-ea"/>
              </a:rPr>
              <a:t>太</a:t>
            </a:r>
            <a:r>
              <a:rPr lang="zh-CN" altLang="en-US" sz="2400" dirty="0" smtClean="0">
                <a:latin typeface="+mn-ea"/>
              </a:rPr>
              <a:t>小，要用</a:t>
            </a:r>
            <a:r>
              <a:rPr lang="zh-CN" altLang="en-US" sz="2400" dirty="0">
                <a:latin typeface="+mn-ea"/>
              </a:rPr>
              <a:t>镊子</a:t>
            </a:r>
            <a:r>
              <a:rPr lang="zh-CN" altLang="en-US" sz="2400" dirty="0" smtClean="0">
                <a:latin typeface="+mn-ea"/>
              </a:rPr>
              <a:t>两边</a:t>
            </a:r>
            <a:r>
              <a:rPr lang="zh-CN" altLang="en-US" sz="2400" dirty="0">
                <a:latin typeface="+mn-ea"/>
              </a:rPr>
              <a:t>都要涂</a:t>
            </a:r>
            <a:r>
              <a:rPr lang="zh-CN" altLang="en-US" sz="2400" dirty="0" smtClean="0">
                <a:latin typeface="+mn-ea"/>
              </a:rPr>
              <a:t>上乳交太繁琐，有点儿</a:t>
            </a:r>
            <a:r>
              <a:rPr lang="zh-CN" altLang="en-US" sz="2400" dirty="0">
                <a:latin typeface="+mn-ea"/>
              </a:rPr>
              <a:t>难我怎么</a:t>
            </a:r>
            <a:r>
              <a:rPr lang="zh-CN" altLang="en-US" sz="2400" dirty="0" smtClean="0">
                <a:latin typeface="+mn-ea"/>
              </a:rPr>
              <a:t>也安不上，心急</a:t>
            </a:r>
            <a:r>
              <a:rPr lang="zh-CN" altLang="en-US" sz="2400" dirty="0">
                <a:latin typeface="+mn-ea"/>
              </a:rPr>
              <a:t>去找</a:t>
            </a:r>
            <a:r>
              <a:rPr lang="zh-CN" altLang="en-US" sz="2400" dirty="0" smtClean="0">
                <a:latin typeface="+mn-ea"/>
              </a:rPr>
              <a:t>老师，老师</a:t>
            </a:r>
            <a:r>
              <a:rPr lang="zh-CN" altLang="en-US" sz="2400" dirty="0">
                <a:latin typeface="+mn-ea"/>
              </a:rPr>
              <a:t>告诉</a:t>
            </a:r>
            <a:r>
              <a:rPr lang="zh-CN" altLang="en-US" sz="2400" dirty="0" smtClean="0">
                <a:latin typeface="+mn-ea"/>
              </a:rPr>
              <a:t>我别着急，要有耐心，就</a:t>
            </a:r>
            <a:r>
              <a:rPr lang="zh-CN" altLang="en-US" sz="2400" dirty="0">
                <a:latin typeface="+mn-ea"/>
              </a:rPr>
              <a:t>像对待</a:t>
            </a:r>
            <a:r>
              <a:rPr lang="zh-CN" altLang="en-US" sz="2400" dirty="0" smtClean="0">
                <a:latin typeface="+mn-ea"/>
              </a:rPr>
              <a:t>自己，手该在哪里就在哪，我试了试，把</a:t>
            </a:r>
            <a:r>
              <a:rPr lang="zh-CN" altLang="en-US" sz="2400" dirty="0">
                <a:latin typeface="+mn-ea"/>
              </a:rPr>
              <a:t>它当成</a:t>
            </a:r>
            <a:r>
              <a:rPr lang="zh-CN" altLang="en-US" sz="2400" dirty="0" smtClean="0">
                <a:latin typeface="+mn-ea"/>
              </a:rPr>
              <a:t>自己，找了找感觉找准了位置安了上去，做好了，我成功了，我</a:t>
            </a:r>
            <a:r>
              <a:rPr lang="zh-CN" altLang="en-US" sz="2400" dirty="0">
                <a:latin typeface="+mn-ea"/>
              </a:rPr>
              <a:t>对老师</a:t>
            </a:r>
            <a:r>
              <a:rPr lang="zh-CN" altLang="en-US" sz="2400" dirty="0" smtClean="0">
                <a:latin typeface="+mn-ea"/>
              </a:rPr>
              <a:t>说，老师</a:t>
            </a:r>
            <a:r>
              <a:rPr lang="zh-CN" altLang="en-US" sz="2400" dirty="0">
                <a:latin typeface="+mn-ea"/>
              </a:rPr>
              <a:t>高兴的</a:t>
            </a:r>
            <a:r>
              <a:rPr lang="zh-CN" altLang="en-US" sz="2400" dirty="0" smtClean="0">
                <a:latin typeface="+mn-ea"/>
              </a:rPr>
              <a:t>笑了一笑，那种</a:t>
            </a:r>
            <a:r>
              <a:rPr lang="zh-CN" altLang="en-US" sz="2400" dirty="0">
                <a:latin typeface="+mn-ea"/>
              </a:rPr>
              <a:t>感觉是那么</a:t>
            </a:r>
            <a:r>
              <a:rPr lang="zh-CN" altLang="en-US" sz="2400" dirty="0" smtClean="0">
                <a:latin typeface="+mn-ea"/>
              </a:rPr>
              <a:t>温暖。</a:t>
            </a:r>
            <a:endParaRPr lang="en-US" altLang="zh-CN" sz="2400" dirty="0" smtClean="0">
              <a:latin typeface="+mn-ea"/>
            </a:endParaRPr>
          </a:p>
          <a:p>
            <a:pPr indent="457200" algn="just"/>
            <a:r>
              <a:rPr lang="zh-CN" altLang="en-US" sz="2400" dirty="0" smtClean="0">
                <a:latin typeface="+mn-ea"/>
              </a:rPr>
              <a:t>成功</a:t>
            </a:r>
            <a:r>
              <a:rPr lang="zh-CN" altLang="en-US" sz="2400" dirty="0">
                <a:latin typeface="+mn-ea"/>
              </a:rPr>
              <a:t>的感觉是那么甜，今天我收获了</a:t>
            </a:r>
            <a:r>
              <a:rPr lang="zh-CN" altLang="en-US" sz="2400" dirty="0" smtClean="0">
                <a:latin typeface="+mn-ea"/>
              </a:rPr>
              <a:t>很大，耐心做事才是</a:t>
            </a:r>
            <a:r>
              <a:rPr lang="zh-CN" altLang="en-US" sz="2400" dirty="0">
                <a:latin typeface="+mn-ea"/>
              </a:rPr>
              <a:t>解决事情的最佳方法，今天</a:t>
            </a:r>
            <a:r>
              <a:rPr lang="zh-CN" altLang="en-US" sz="2400" dirty="0" smtClean="0">
                <a:latin typeface="+mn-ea"/>
              </a:rPr>
              <a:t>我感受到</a:t>
            </a:r>
            <a:r>
              <a:rPr lang="zh-CN" altLang="en-US" sz="2400" dirty="0">
                <a:latin typeface="+mn-ea"/>
              </a:rPr>
              <a:t>了</a:t>
            </a:r>
            <a:r>
              <a:rPr lang="zh-CN" altLang="en-US" sz="2400" dirty="0" smtClean="0">
                <a:latin typeface="+mn-ea"/>
              </a:rPr>
              <a:t>快乐。</a:t>
            </a:r>
            <a:endParaRPr lang="zh-CN" altLang="en-US" sz="24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409296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476672"/>
            <a:ext cx="8856984" cy="6001643"/>
          </a:xfrm>
          <a:prstGeom prst="rect">
            <a:avLst/>
          </a:prstGeom>
          <a:noFill/>
        </p:spPr>
        <p:txBody>
          <a:bodyPr wrap="square" rtlCol="0">
            <a:spAutoFit/>
          </a:bodyPr>
          <a:lstStyle/>
          <a:p>
            <a:pPr indent="457200" algn="ctr"/>
            <a:r>
              <a:rPr lang="zh-CN" altLang="zh-CN" sz="2400" dirty="0"/>
              <a:t>吃桃的小毛猴 </a:t>
            </a:r>
          </a:p>
          <a:p>
            <a:pPr indent="457200" algn="r"/>
            <a:r>
              <a:rPr lang="zh-CN" altLang="zh-CN" sz="2400" dirty="0"/>
              <a:t>邹笑笑</a:t>
            </a:r>
          </a:p>
          <a:p>
            <a:pPr indent="457200" algn="just"/>
            <a:r>
              <a:rPr lang="zh-CN" altLang="zh-CN" sz="2400" dirty="0"/>
              <a:t>九月二十七号上午我们去了稻香湖非遗博物馆体验活动。</a:t>
            </a:r>
          </a:p>
          <a:p>
            <a:pPr indent="457200" algn="just"/>
            <a:r>
              <a:rPr lang="zh-CN" altLang="zh-CN" sz="2400" dirty="0"/>
              <a:t>我们班体验的活动是制作北京毛猴。进入了会场，我们依次找座位坐下来，制作毛猴有好几步，有好多材料。材料大多数都是中药。在粘毛猴手的时候我出了一点小问题，我把桃子粘在了毛猴的胸口处，双手举向头顶，老师笑着对我说粘得不对，毛猴的桃子不能浮空，必须用手拖着才行，听了老师的话我将毛猴身上的胳膊拿了下来准备重新粘。我这才发现我的手太大伸不到里面，这才想起被我扔在一旁的夹子，我用夹子夹住胳膊的关节处往毛猴身体上粘，这次我让毛猴的左手托着桃子的叶子，右手摸着桃子尖。好像它下一步就是把桃子往嘴里吃呢。根据它的样子我给它取了一个名字就叫“吃桃的小毛猴”。</a:t>
            </a:r>
          </a:p>
          <a:p>
            <a:pPr indent="457200" algn="just"/>
            <a:r>
              <a:rPr lang="zh-CN" altLang="zh-CN" sz="2400" dirty="0"/>
              <a:t>毛猴既精致又美观，还很简单，这些材料在那里都能找到，我永远不会忘掉我的小毛猴。</a:t>
            </a:r>
          </a:p>
          <a:p>
            <a:pPr indent="457200" algn="just"/>
            <a:endParaRPr lang="zh-CN" altLang="en-US" sz="24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541886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16632"/>
            <a:ext cx="8856984" cy="6863417"/>
          </a:xfrm>
          <a:prstGeom prst="rect">
            <a:avLst/>
          </a:prstGeom>
          <a:noFill/>
        </p:spPr>
        <p:txBody>
          <a:bodyPr wrap="square" rtlCol="0">
            <a:spAutoFit/>
          </a:bodyPr>
          <a:lstStyle/>
          <a:p>
            <a:pPr indent="457200" algn="ctr"/>
            <a:r>
              <a:rPr lang="zh-CN" altLang="zh-CN" sz="2200" dirty="0"/>
              <a:t>有趣的毛猴</a:t>
            </a:r>
            <a:r>
              <a:rPr lang="zh-CN" altLang="zh-CN" sz="2200" dirty="0" smtClean="0"/>
              <a:t>制作</a:t>
            </a:r>
            <a:endParaRPr lang="en-US" altLang="zh-CN" sz="2200" dirty="0" smtClean="0"/>
          </a:p>
          <a:p>
            <a:pPr indent="457200" algn="r"/>
            <a:r>
              <a:rPr lang="zh-CN" altLang="en-US" sz="2200" dirty="0"/>
              <a:t>徐超</a:t>
            </a:r>
            <a:endParaRPr lang="zh-CN" altLang="zh-CN" sz="2200" dirty="0"/>
          </a:p>
          <a:p>
            <a:pPr indent="457200"/>
            <a:r>
              <a:rPr lang="en-US" altLang="zh-CN" sz="2200" dirty="0" smtClean="0"/>
              <a:t>   9</a:t>
            </a:r>
            <a:r>
              <a:rPr lang="zh-CN" altLang="zh-CN" sz="2200" dirty="0"/>
              <a:t>月</a:t>
            </a:r>
            <a:r>
              <a:rPr lang="en-US" altLang="zh-CN" sz="2200" dirty="0"/>
              <a:t>27</a:t>
            </a:r>
            <a:r>
              <a:rPr lang="zh-CN" altLang="zh-CN" sz="2200" dirty="0"/>
              <a:t>日上午，我校</a:t>
            </a:r>
            <a:r>
              <a:rPr lang="en-US" altLang="zh-CN" sz="2200" dirty="0"/>
              <a:t>3</a:t>
            </a:r>
            <a:r>
              <a:rPr lang="zh-CN" altLang="zh-CN" sz="2200" dirty="0"/>
              <a:t>至</a:t>
            </a:r>
            <a:r>
              <a:rPr lang="en-US" altLang="zh-CN" sz="2200" dirty="0"/>
              <a:t>6</a:t>
            </a:r>
            <a:r>
              <a:rPr lang="zh-CN" altLang="zh-CN" sz="2200" dirty="0"/>
              <a:t>年级的学生坐大巴车去了“稻香湖非遗科学馆”，那里有许多活动，我们的活动是制作毛猴。</a:t>
            </a:r>
          </a:p>
          <a:p>
            <a:pPr indent="457200"/>
            <a:r>
              <a:rPr lang="zh-CN" altLang="zh-CN" sz="2200" dirty="0"/>
              <a:t>老师给我们讲完怎么做后，又发下来了制作毛猴的材料，我先把“树、山、石头”粘好，就开始做毛猴了。我用镊子轻轻夹起玉兰花的花骨朵，做毛猴的身子，圆的那一面是背，凹凸不平的那一面是胸，胸朝前，有把的是脖子。我在花骨朵底下平的那一面用牙签涂了点乳胶，放在石头上粘好，我小心翼翼夹起蝉腿，投上乳胶，把鼓的那面朝外，粘在身子的最下方，做毛猴的腿。我又用同样的方法粘上了另一条腿。接下来是粘胳膊了，我把蝉胳膊夹起来，怎么也粘不上去，好不容易把胳膊粘上了，手一抖，却粘到腰那块了。我想：真难做，不做了。又想：这么难做，别人都能粘好，我肯定也可以粘好的，要不然别人讨论时，我说什么。我又把胳膊投上乳胶，按着人类的样子，我扶着身子用了点力，把一只胳膊粘上了，我把另一只胳膊也粘好了。我又把头、桃子和“北京毛猴”这个牌子粘好了。这幅美丽的画就“画”出来了，一只毛猴就“出生”了。</a:t>
            </a:r>
          </a:p>
          <a:p>
            <a:pPr indent="457200"/>
            <a:r>
              <a:rPr lang="zh-CN" altLang="zh-CN" sz="2200" dirty="0"/>
              <a:t>我下次做事时一定要坚持，坚持就是胜利，坚持会得到成果，这付出一定是值得的。</a:t>
            </a:r>
          </a:p>
          <a:p>
            <a:pPr indent="457200" algn="just"/>
            <a:endParaRPr lang="zh-CN" altLang="en-US" sz="2200" dirty="0">
              <a:latin typeface="+mn-ea"/>
            </a:endParaRPr>
          </a:p>
        </p:txBody>
      </p:sp>
      <p:sp>
        <p:nvSpPr>
          <p:cNvPr id="4" name="动作按钮: 后退或前一项 3">
            <a:hlinkClick r:id="rId2" action="ppaction://hlinksldjump" highlightClick="1"/>
          </p:cNvPr>
          <p:cNvSpPr/>
          <p:nvPr/>
        </p:nvSpPr>
        <p:spPr>
          <a:xfrm>
            <a:off x="8618591" y="6381328"/>
            <a:ext cx="432048" cy="432048"/>
          </a:xfrm>
          <a:prstGeom prst="actionButtonBackPreviou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698250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1"/>
        </a:lnRef>
        <a:fillRef idx="2">
          <a:schemeClr val="accent1"/>
        </a:fillRef>
        <a:effectRef idx="1">
          <a:schemeClr val="accent1"/>
        </a:effectRef>
        <a:fontRef idx="minor">
          <a:schemeClr val="dk1"/>
        </a:fontRef>
      </a:style>
    </a:spDef>
  </a:objectDefaults>
  <a:extraClrSchemeLst/>
</a:theme>
</file>

<file path=docProps/app.xml><?xml version="1.0" encoding="utf-8"?>
<Properties xmlns="http://schemas.openxmlformats.org/officeDocument/2006/extended-properties" xmlns:vt="http://schemas.openxmlformats.org/officeDocument/2006/docPropsVTypes">
  <TotalTime>515</TotalTime>
  <Words>3055</Words>
  <Application>Microsoft Office PowerPoint</Application>
  <PresentationFormat>全屏显示(4:3)</PresentationFormat>
  <Paragraphs>62</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表彰</dc:title>
  <dc:creator>Administrator</dc:creator>
  <cp:lastModifiedBy>ccb</cp:lastModifiedBy>
  <cp:revision>64</cp:revision>
  <dcterms:created xsi:type="dcterms:W3CDTF">2017-10-08T07:42:46Z</dcterms:created>
  <dcterms:modified xsi:type="dcterms:W3CDTF">2017-10-17T12:05:50Z</dcterms:modified>
</cp:coreProperties>
</file>